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1"/>
  </p:sldMasterIdLst>
  <p:notesMasterIdLst>
    <p:notesMasterId r:id="rId58"/>
  </p:notesMasterIdLst>
  <p:handoutMasterIdLst>
    <p:handoutMasterId r:id="rId59"/>
  </p:handoutMasterIdLst>
  <p:sldIdLst>
    <p:sldId id="256" r:id="rId2"/>
    <p:sldId id="257" r:id="rId3"/>
    <p:sldId id="259" r:id="rId4"/>
    <p:sldId id="258" r:id="rId5"/>
    <p:sldId id="260" r:id="rId6"/>
    <p:sldId id="261" r:id="rId7"/>
    <p:sldId id="262" r:id="rId8"/>
    <p:sldId id="263" r:id="rId9"/>
    <p:sldId id="264" r:id="rId10"/>
    <p:sldId id="306"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8" r:id="rId28"/>
    <p:sldId id="289" r:id="rId29"/>
    <p:sldId id="290" r:id="rId30"/>
    <p:sldId id="291" r:id="rId31"/>
    <p:sldId id="312" r:id="rId32"/>
    <p:sldId id="282" r:id="rId33"/>
    <p:sldId id="283" r:id="rId34"/>
    <p:sldId id="284" r:id="rId35"/>
    <p:sldId id="293" r:id="rId36"/>
    <p:sldId id="294" r:id="rId37"/>
    <p:sldId id="315" r:id="rId38"/>
    <p:sldId id="317" r:id="rId39"/>
    <p:sldId id="296" r:id="rId40"/>
    <p:sldId id="297" r:id="rId41"/>
    <p:sldId id="298" r:id="rId42"/>
    <p:sldId id="299" r:id="rId43"/>
    <p:sldId id="285" r:id="rId44"/>
    <p:sldId id="313" r:id="rId45"/>
    <p:sldId id="287" r:id="rId46"/>
    <p:sldId id="300" r:id="rId47"/>
    <p:sldId id="301" r:id="rId48"/>
    <p:sldId id="302" r:id="rId49"/>
    <p:sldId id="303" r:id="rId50"/>
    <p:sldId id="304" r:id="rId51"/>
    <p:sldId id="305" r:id="rId52"/>
    <p:sldId id="310" r:id="rId53"/>
    <p:sldId id="316" r:id="rId54"/>
    <p:sldId id="311" r:id="rId55"/>
    <p:sldId id="307" r:id="rId56"/>
    <p:sldId id="308" r:id="rId57"/>
  </p:sldIdLst>
  <p:sldSz cx="18288000" cy="10287000"/>
  <p:notesSz cx="6858000" cy="9144000"/>
  <p:embeddedFontLst>
    <p:embeddedFont>
      <p:font typeface="Calibri" panose="020F0502020204030204" pitchFamily="34" charset="0"/>
      <p:regular r:id="rId60"/>
      <p:bold r:id="rId61"/>
      <p:italic r:id="rId62"/>
      <p:boldItalic r:id="rId63"/>
    </p:embeddedFont>
    <p:embeddedFont>
      <p:font typeface="Inter" panose="02000503000000020004" pitchFamily="2" charset="0"/>
      <p:regular r:id="rId64"/>
      <p:bold r:id="rId65"/>
      <p:italic r:id="rId66"/>
      <p:boldItalic r:id="rId67"/>
    </p:embeddedFont>
    <p:embeddedFont>
      <p:font typeface="Inter Bold" panose="02000503000000020004" pitchFamily="2" charset="0"/>
      <p:regular r:id="rId68"/>
      <p:bold r:id="rId69"/>
    </p:embeddedFont>
    <p:embeddedFont>
      <p:font typeface="Inter Bold Italics" panose="020B0604020202020204" charset="0"/>
      <p:regular r:id="rId70"/>
    </p:embeddedFont>
    <p:embeddedFont>
      <p:font typeface="Inter Italics" panose="020B0604020202020204" charset="0"/>
      <p:regular r:id="rId7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5E9F383-729D-4A22-AC1A-1163B0453E1A}">
          <p14:sldIdLst>
            <p14:sldId id="256"/>
            <p14:sldId id="257"/>
            <p14:sldId id="259"/>
            <p14:sldId id="258"/>
            <p14:sldId id="260"/>
            <p14:sldId id="261"/>
            <p14:sldId id="262"/>
            <p14:sldId id="263"/>
            <p14:sldId id="264"/>
            <p14:sldId id="306"/>
            <p14:sldId id="266"/>
            <p14:sldId id="267"/>
            <p14:sldId id="268"/>
            <p14:sldId id="269"/>
            <p14:sldId id="270"/>
            <p14:sldId id="271"/>
            <p14:sldId id="272"/>
            <p14:sldId id="273"/>
            <p14:sldId id="274"/>
            <p14:sldId id="275"/>
            <p14:sldId id="276"/>
            <p14:sldId id="277"/>
            <p14:sldId id="278"/>
            <p14:sldId id="279"/>
            <p14:sldId id="280"/>
            <p14:sldId id="281"/>
            <p14:sldId id="288"/>
            <p14:sldId id="289"/>
            <p14:sldId id="290"/>
            <p14:sldId id="291"/>
            <p14:sldId id="312"/>
            <p14:sldId id="282"/>
            <p14:sldId id="283"/>
            <p14:sldId id="284"/>
            <p14:sldId id="293"/>
            <p14:sldId id="294"/>
            <p14:sldId id="315"/>
            <p14:sldId id="317"/>
            <p14:sldId id="296"/>
            <p14:sldId id="297"/>
            <p14:sldId id="298"/>
            <p14:sldId id="299"/>
            <p14:sldId id="285"/>
            <p14:sldId id="313"/>
            <p14:sldId id="287"/>
            <p14:sldId id="300"/>
            <p14:sldId id="301"/>
            <p14:sldId id="302"/>
            <p14:sldId id="303"/>
            <p14:sldId id="304"/>
            <p14:sldId id="305"/>
            <p14:sldId id="310"/>
            <p14:sldId id="316"/>
            <p14:sldId id="311"/>
            <p14:sldId id="307"/>
            <p14:sldId id="30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495E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124" d="100"/>
          <a:sy n="124" d="100"/>
        </p:scale>
        <p:origin x="-5778" y="-33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4.fntdata"/><Relationship Id="rId68"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66" Type="http://schemas.openxmlformats.org/officeDocument/2006/relationships/font" Target="fonts/font7.fntdata"/><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font" Target="fonts/font2.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5.fntdata"/><Relationship Id="rId69" Type="http://schemas.openxmlformats.org/officeDocument/2006/relationships/font" Target="fonts/font10.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 Id="rId67"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3.fntdata"/><Relationship Id="rId70" Type="http://schemas.openxmlformats.org/officeDocument/2006/relationships/font" Target="fonts/font11.fnt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1.fntdata"/><Relationship Id="rId65" Type="http://schemas.openxmlformats.org/officeDocument/2006/relationships/font" Target="fonts/font6.fntdata"/><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font" Target="fonts/font12.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EAE5E7D-2074-4780-A53A-0337964A2CE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F6379AE-7F0F-4734-BD34-CDE63D450A4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24A4594-C2B1-4D04-8AC2-60297411F5AD}" type="datetimeFigureOut">
              <a:rPr lang="en-US" smtClean="0"/>
              <a:t>9/22/2026</a:t>
            </a:fld>
            <a:endParaRPr lang="en-US"/>
          </a:p>
        </p:txBody>
      </p:sp>
      <p:sp>
        <p:nvSpPr>
          <p:cNvPr id="4" name="Footer Placeholder 3">
            <a:extLst>
              <a:ext uri="{FF2B5EF4-FFF2-40B4-BE49-F238E27FC236}">
                <a16:creationId xmlns:a16="http://schemas.microsoft.com/office/drawing/2014/main" id="{9694A195-C931-4DE1-BE9D-C1EC6F1561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C06AB5C-EA14-4FF5-BFE4-2871937C377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ABAC2F6-759E-478D-9636-53A818E3BE64}" type="slidenum">
              <a:rPr lang="en-US" smtClean="0"/>
              <a:t>‹#›</a:t>
            </a:fld>
            <a:endParaRPr lang="en-US"/>
          </a:p>
        </p:txBody>
      </p:sp>
    </p:spTree>
    <p:extLst>
      <p:ext uri="{BB962C8B-B14F-4D97-AF65-F5344CB8AC3E}">
        <p14:creationId xmlns:p14="http://schemas.microsoft.com/office/powerpoint/2010/main" val="18565456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F0134A-3264-4042-80BF-70125D54D2F2}" type="datetimeFigureOut">
              <a:rPr lang="en-US" smtClean="0"/>
              <a:t>9/22/2026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49FF11-0F0D-412B-B74A-6B53021C22A4}" type="slidenum">
              <a:rPr lang="en-US" smtClean="0"/>
              <a:t>‹#›</a:t>
            </a:fld>
            <a:endParaRPr lang="en-US"/>
          </a:p>
        </p:txBody>
      </p:sp>
    </p:spTree>
    <p:extLst>
      <p:ext uri="{BB962C8B-B14F-4D97-AF65-F5344CB8AC3E}">
        <p14:creationId xmlns:p14="http://schemas.microsoft.com/office/powerpoint/2010/main" val="2738622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F49FF11-0F0D-412B-B74A-6B53021C22A4}" type="slidenum">
              <a:rPr lang="en-US" smtClean="0"/>
              <a:t>1</a:t>
            </a:fld>
            <a:endParaRPr lang="en-US"/>
          </a:p>
        </p:txBody>
      </p:sp>
    </p:spTree>
    <p:extLst>
      <p:ext uri="{BB962C8B-B14F-4D97-AF65-F5344CB8AC3E}">
        <p14:creationId xmlns:p14="http://schemas.microsoft.com/office/powerpoint/2010/main" val="26973967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F49FF11-0F0D-412B-B74A-6B53021C22A4}" type="slidenum">
              <a:rPr lang="en-US" smtClean="0"/>
              <a:t>18</a:t>
            </a:fld>
            <a:endParaRPr lang="en-US"/>
          </a:p>
        </p:txBody>
      </p:sp>
    </p:spTree>
    <p:extLst>
      <p:ext uri="{BB962C8B-B14F-4D97-AF65-F5344CB8AC3E}">
        <p14:creationId xmlns:p14="http://schemas.microsoft.com/office/powerpoint/2010/main" val="41144760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Reminder: Report within 90 days</a:t>
            </a:r>
          </a:p>
        </p:txBody>
      </p:sp>
      <p:sp>
        <p:nvSpPr>
          <p:cNvPr id="4" name="Slide Number Placeholder 3"/>
          <p:cNvSpPr>
            <a:spLocks noGrp="1"/>
          </p:cNvSpPr>
          <p:nvPr>
            <p:ph type="sldNum" sz="quarter" idx="5"/>
          </p:nvPr>
        </p:nvSpPr>
        <p:spPr/>
        <p:txBody>
          <a:bodyPr/>
          <a:lstStyle/>
          <a:p>
            <a:fld id="{FF49FF11-0F0D-412B-B74A-6B53021C22A4}" type="slidenum">
              <a:rPr lang="en-US" smtClean="0"/>
              <a:t>25</a:t>
            </a:fld>
            <a:endParaRPr lang="en-US"/>
          </a:p>
        </p:txBody>
      </p:sp>
    </p:spTree>
    <p:extLst>
      <p:ext uri="{BB962C8B-B14F-4D97-AF65-F5344CB8AC3E}">
        <p14:creationId xmlns:p14="http://schemas.microsoft.com/office/powerpoint/2010/main" val="29449309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F49FF11-0F0D-412B-B74A-6B53021C22A4}" type="slidenum">
              <a:rPr lang="en-US" smtClean="0"/>
              <a:t>37</a:t>
            </a:fld>
            <a:endParaRPr lang="en-US"/>
          </a:p>
        </p:txBody>
      </p:sp>
    </p:spTree>
    <p:extLst>
      <p:ext uri="{BB962C8B-B14F-4D97-AF65-F5344CB8AC3E}">
        <p14:creationId xmlns:p14="http://schemas.microsoft.com/office/powerpoint/2010/main" val="40666557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109B91B-6927-4636-9642-1A64761A227D}" type="datetime1">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83893F5-E667-4D1F-807E-51DD034C0141}" type="datetime1">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E73017-873E-4B66-BB90-30196977E00A}" type="datetime1">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7F3FACE-BAB6-4EDD-B403-EB66D5D1F90C}" type="datetime1">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7812D06-547E-49F8-8E08-554F895050A0}" type="datetime1">
              <a:rPr lang="en-US" smtClean="0"/>
              <a:t>9/22/2026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97EE4A-9700-4B0D-A9C4-03FE993F109E}" type="datetime1">
              <a:rPr lang="en-US" smtClean="0"/>
              <a:t>9/22/2026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1255D9-FA67-445E-A1C7-1C402B6FDDFE}" type="datetime1">
              <a:rPr lang="en-US" smtClean="0"/>
              <a:t>9/22/2026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16002000" y="9715500"/>
            <a:ext cx="2133600" cy="365125"/>
          </a:xfrm>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5BCEEFA-0FC6-4AB6-A056-62E0CA9AE27D}" type="datetime1">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31830F0-7259-4B48-BFD3-F5326708DA23}" type="datetime1">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BC06C2-DCA9-4C7E-ACDC-C89AC877BBDD}" type="datetime1">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BAC6E9F-EE2A-459B-9A32-C993E5E8E90B}" type="datetime1">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3F4F79-231F-4B5A-9677-9AFC3216D721}" type="datetime1">
              <a:rPr lang="en-US" smtClean="0"/>
              <a:t>9/22/2026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18.svg"/><Relationship Id="rId3" Type="http://schemas.openxmlformats.org/officeDocument/2006/relationships/image" Target="../media/image11.png"/><Relationship Id="rId7" Type="http://schemas.openxmlformats.org/officeDocument/2006/relationships/image" Target="../media/image14.svg"/><Relationship Id="rId12"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6.svg"/><Relationship Id="rId5" Type="http://schemas.openxmlformats.org/officeDocument/2006/relationships/image" Target="../media/image2.svg"/><Relationship Id="rId10" Type="http://schemas.openxmlformats.org/officeDocument/2006/relationships/image" Target="../media/image15.png"/><Relationship Id="rId4" Type="http://schemas.openxmlformats.org/officeDocument/2006/relationships/image" Target="../media/image1.png"/><Relationship Id="rId9" Type="http://schemas.openxmlformats.org/officeDocument/2006/relationships/image" Target="../media/image4.svg"/></Relationships>
</file>

<file path=ppt/slides/_rels/slide3.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4.svg"/><Relationship Id="rId7"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2.sv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3.png"/><Relationship Id="rId7" Type="http://schemas.openxmlformats.org/officeDocument/2006/relationships/image" Target="../media/image17.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6.svg"/><Relationship Id="rId11" Type="http://schemas.openxmlformats.org/officeDocument/2006/relationships/image" Target="../media/image23.jpeg"/><Relationship Id="rId5" Type="http://schemas.openxmlformats.org/officeDocument/2006/relationships/image" Target="../media/image15.png"/><Relationship Id="rId10" Type="http://schemas.openxmlformats.org/officeDocument/2006/relationships/image" Target="../media/image22.jpeg"/><Relationship Id="rId4" Type="http://schemas.openxmlformats.org/officeDocument/2006/relationships/image" Target="../media/image4.svg"/><Relationship Id="rId9" Type="http://schemas.openxmlformats.org/officeDocument/2006/relationships/image" Target="../media/image21.jpe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svg"/><Relationship Id="rId7"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28.png"/><Relationship Id="rId4" Type="http://schemas.openxmlformats.org/officeDocument/2006/relationships/image" Target="../media/image26.png"/><Relationship Id="rId9" Type="http://schemas.openxmlformats.org/officeDocument/2006/relationships/image" Target="../media/image4.svg"/></Relationships>
</file>

<file path=ppt/slides/_rels/slide7.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30.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16.sv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4.svg"/><Relationship Id="rId7" Type="http://schemas.openxmlformats.org/officeDocument/2006/relationships/image" Target="../media/image18.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4.svg"/><Relationship Id="rId13"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3.png"/><Relationship Id="rId12" Type="http://schemas.openxmlformats.org/officeDocument/2006/relationships/image" Target="../media/image18.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4.svg"/><Relationship Id="rId11" Type="http://schemas.openxmlformats.org/officeDocument/2006/relationships/image" Target="../media/image17.png"/><Relationship Id="rId5" Type="http://schemas.openxmlformats.org/officeDocument/2006/relationships/image" Target="../media/image13.png"/><Relationship Id="rId10" Type="http://schemas.openxmlformats.org/officeDocument/2006/relationships/image" Target="../media/image16.svg"/><Relationship Id="rId4" Type="http://schemas.openxmlformats.org/officeDocument/2006/relationships/image" Target="../media/image2.svg"/><Relationship Id="rId9" Type="http://schemas.openxmlformats.org/officeDocument/2006/relationships/image" Target="../media/image15.png"/><Relationship Id="rId14" Type="http://schemas.openxmlformats.org/officeDocument/2006/relationships/image" Target="../media/image32.jpeg"/></Relationships>
</file>

<file path=ppt/slides/_rels/slide10.xml.rels><?xml version="1.0" encoding="UTF-8" standalone="yes"?>
<Relationships xmlns="http://schemas.openxmlformats.org/package/2006/relationships"><Relationship Id="rId8" Type="http://schemas.openxmlformats.org/officeDocument/2006/relationships/image" Target="../media/image4.svg"/><Relationship Id="rId13" Type="http://schemas.openxmlformats.org/officeDocument/2006/relationships/image" Target="../media/image33.png"/><Relationship Id="rId3" Type="http://schemas.openxmlformats.org/officeDocument/2006/relationships/image" Target="../media/image1.png"/><Relationship Id="rId7" Type="http://schemas.openxmlformats.org/officeDocument/2006/relationships/image" Target="../media/image3.png"/><Relationship Id="rId12" Type="http://schemas.openxmlformats.org/officeDocument/2006/relationships/image" Target="../media/image18.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4.svg"/><Relationship Id="rId11" Type="http://schemas.openxmlformats.org/officeDocument/2006/relationships/image" Target="../media/image17.png"/><Relationship Id="rId5" Type="http://schemas.openxmlformats.org/officeDocument/2006/relationships/image" Target="../media/image13.png"/><Relationship Id="rId10" Type="http://schemas.openxmlformats.org/officeDocument/2006/relationships/image" Target="../media/image16.svg"/><Relationship Id="rId4" Type="http://schemas.openxmlformats.org/officeDocument/2006/relationships/image" Target="../media/image2.svg"/><Relationship Id="rId9" Type="http://schemas.openxmlformats.org/officeDocument/2006/relationships/image" Target="../media/image15.png"/></Relationships>
</file>

<file path=ppt/slides/_rels/slide11.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1.png"/><Relationship Id="rId7" Type="http://schemas.openxmlformats.org/officeDocument/2006/relationships/image" Target="../media/image35.png"/><Relationship Id="rId12" Type="http://schemas.openxmlformats.org/officeDocument/2006/relationships/image" Target="../media/image14.svg"/><Relationship Id="rId2" Type="http://schemas.openxmlformats.org/officeDocument/2006/relationships/image" Target="../media/image34.jpeg"/><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13.png"/><Relationship Id="rId5" Type="http://schemas.openxmlformats.org/officeDocument/2006/relationships/image" Target="../media/image3.png"/><Relationship Id="rId10" Type="http://schemas.openxmlformats.org/officeDocument/2006/relationships/image" Target="../media/image18.svg"/><Relationship Id="rId4" Type="http://schemas.openxmlformats.org/officeDocument/2006/relationships/image" Target="../media/image2.svg"/><Relationship Id="rId9" Type="http://schemas.openxmlformats.org/officeDocument/2006/relationships/image" Target="../media/image17.png"/></Relationships>
</file>

<file path=ppt/slides/_rels/slide12.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1.png"/><Relationship Id="rId7" Type="http://schemas.openxmlformats.org/officeDocument/2006/relationships/image" Target="../media/image35.png"/><Relationship Id="rId12" Type="http://schemas.openxmlformats.org/officeDocument/2006/relationships/image" Target="../media/image14.svg"/><Relationship Id="rId2" Type="http://schemas.openxmlformats.org/officeDocument/2006/relationships/image" Target="../media/image34.jpeg"/><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13.png"/><Relationship Id="rId5" Type="http://schemas.openxmlformats.org/officeDocument/2006/relationships/image" Target="../media/image3.png"/><Relationship Id="rId10" Type="http://schemas.openxmlformats.org/officeDocument/2006/relationships/image" Target="../media/image18.svg"/><Relationship Id="rId4" Type="http://schemas.openxmlformats.org/officeDocument/2006/relationships/image" Target="../media/image2.svg"/><Relationship Id="rId9" Type="http://schemas.openxmlformats.org/officeDocument/2006/relationships/image" Target="../media/image17.png"/></Relationships>
</file>

<file path=ppt/slides/_rels/slide13.xml.rels><?xml version="1.0" encoding="UTF-8" standalone="yes"?>
<Relationships xmlns="http://schemas.openxmlformats.org/package/2006/relationships"><Relationship Id="rId8" Type="http://schemas.openxmlformats.org/officeDocument/2006/relationships/image" Target="../media/image4.svg"/><Relationship Id="rId13"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3.png"/><Relationship Id="rId12" Type="http://schemas.openxmlformats.org/officeDocument/2006/relationships/image" Target="../media/image18.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4.svg"/><Relationship Id="rId11" Type="http://schemas.openxmlformats.org/officeDocument/2006/relationships/image" Target="../media/image17.png"/><Relationship Id="rId5" Type="http://schemas.openxmlformats.org/officeDocument/2006/relationships/image" Target="../media/image13.png"/><Relationship Id="rId10" Type="http://schemas.openxmlformats.org/officeDocument/2006/relationships/image" Target="../media/image16.svg"/><Relationship Id="rId4" Type="http://schemas.openxmlformats.org/officeDocument/2006/relationships/image" Target="../media/image2.svg"/><Relationship Id="rId9" Type="http://schemas.openxmlformats.org/officeDocument/2006/relationships/image" Target="../media/image15.png"/><Relationship Id="rId14" Type="http://schemas.openxmlformats.org/officeDocument/2006/relationships/image" Target="../media/image37.jpeg"/></Relationships>
</file>

<file path=ppt/slides/_rels/slide1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9.svg"/><Relationship Id="rId7" Type="http://schemas.openxmlformats.org/officeDocument/2006/relationships/image" Target="../media/image6.sv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svg"/><Relationship Id="rId10"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18.svg"/></Relationships>
</file>

<file path=ppt/slides/_rels/slide1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41.svg"/><Relationship Id="rId7" Type="http://schemas.openxmlformats.org/officeDocument/2006/relationships/image" Target="../media/image6.sv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svg"/><Relationship Id="rId10"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18.svg"/></Relationships>
</file>

<file path=ppt/slides/_rels/slide1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9.svg"/><Relationship Id="rId7" Type="http://schemas.openxmlformats.org/officeDocument/2006/relationships/image" Target="../media/image6.sv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svg"/><Relationship Id="rId10"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18.svg"/></Relationships>
</file>

<file path=ppt/slides/_rels/slide1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9.svg"/><Relationship Id="rId7" Type="http://schemas.openxmlformats.org/officeDocument/2006/relationships/image" Target="../media/image6.sv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svg"/><Relationship Id="rId10"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18.svg"/></Relationships>
</file>

<file path=ppt/slides/_rels/slide18.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38.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svg"/><Relationship Id="rId11" Type="http://schemas.openxmlformats.org/officeDocument/2006/relationships/image" Target="../media/image9.png"/><Relationship Id="rId5" Type="http://schemas.openxmlformats.org/officeDocument/2006/relationships/image" Target="../media/image1.png"/><Relationship Id="rId10" Type="http://schemas.openxmlformats.org/officeDocument/2006/relationships/image" Target="../media/image18.svg"/><Relationship Id="rId4" Type="http://schemas.openxmlformats.org/officeDocument/2006/relationships/image" Target="../media/image39.svg"/><Relationship Id="rId9" Type="http://schemas.openxmlformats.org/officeDocument/2006/relationships/image" Target="../media/image17.png"/></Relationships>
</file>

<file path=ppt/slides/_rels/slide1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9.svg"/><Relationship Id="rId7" Type="http://schemas.openxmlformats.org/officeDocument/2006/relationships/image" Target="../media/image6.sv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svg"/><Relationship Id="rId10"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18.svg"/></Relationships>
</file>

<file path=ppt/slides/_rels/slide2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9.svg"/><Relationship Id="rId7" Type="http://schemas.openxmlformats.org/officeDocument/2006/relationships/image" Target="../media/image6.sv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svg"/><Relationship Id="rId10"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18.svg"/></Relationships>
</file>

<file path=ppt/slides/_rels/slide2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9.svg"/><Relationship Id="rId7" Type="http://schemas.openxmlformats.org/officeDocument/2006/relationships/image" Target="../media/image6.sv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svg"/><Relationship Id="rId10"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18.svg"/></Relationships>
</file>

<file path=ppt/slides/_rels/slide2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9.svg"/><Relationship Id="rId7" Type="http://schemas.openxmlformats.org/officeDocument/2006/relationships/image" Target="../media/image6.sv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svg"/><Relationship Id="rId10"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18.svg"/></Relationships>
</file>

<file path=ppt/slides/_rels/slide2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svg"/><Relationship Id="rId7" Type="http://schemas.openxmlformats.org/officeDocument/2006/relationships/image" Target="../media/image18.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6.sv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8" Type="http://schemas.openxmlformats.org/officeDocument/2006/relationships/image" Target="../media/image4.svg"/><Relationship Id="rId13"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3.png"/><Relationship Id="rId12" Type="http://schemas.openxmlformats.org/officeDocument/2006/relationships/image" Target="../media/image18.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4.svg"/><Relationship Id="rId11" Type="http://schemas.openxmlformats.org/officeDocument/2006/relationships/image" Target="../media/image17.png"/><Relationship Id="rId5" Type="http://schemas.openxmlformats.org/officeDocument/2006/relationships/image" Target="../media/image13.png"/><Relationship Id="rId10" Type="http://schemas.openxmlformats.org/officeDocument/2006/relationships/image" Target="../media/image16.svg"/><Relationship Id="rId4" Type="http://schemas.openxmlformats.org/officeDocument/2006/relationships/image" Target="../media/image2.svg"/><Relationship Id="rId9" Type="http://schemas.openxmlformats.org/officeDocument/2006/relationships/image" Target="../media/image15.png"/><Relationship Id="rId14" Type="http://schemas.openxmlformats.org/officeDocument/2006/relationships/image" Target="../media/image42.jpeg"/></Relationships>
</file>

<file path=ppt/slides/_rels/slide25.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17.png"/><Relationship Id="rId7"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8.svg"/><Relationship Id="rId9" Type="http://schemas.openxmlformats.org/officeDocument/2006/relationships/image" Target="../media/image9.png"/></Relationships>
</file>

<file path=ppt/slides/_rels/slide2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8.svg"/><Relationship Id="rId7" Type="http://schemas.openxmlformats.org/officeDocument/2006/relationships/image" Target="../media/image2.sv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4.svg"/><Relationship Id="rId10" Type="http://schemas.openxmlformats.org/officeDocument/2006/relationships/image" Target="../media/image44.svg"/><Relationship Id="rId4" Type="http://schemas.openxmlformats.org/officeDocument/2006/relationships/image" Target="../media/image3.png"/><Relationship Id="rId9" Type="http://schemas.openxmlformats.org/officeDocument/2006/relationships/image" Target="../media/image43.png"/></Relationships>
</file>

<file path=ppt/slides/_rels/slide27.xml.rels><?xml version="1.0" encoding="UTF-8" standalone="yes"?>
<Relationships xmlns="http://schemas.openxmlformats.org/package/2006/relationships"><Relationship Id="rId8" Type="http://schemas.openxmlformats.org/officeDocument/2006/relationships/image" Target="../media/image4.svg"/><Relationship Id="rId13"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3.png"/><Relationship Id="rId12" Type="http://schemas.openxmlformats.org/officeDocument/2006/relationships/image" Target="../media/image18.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4.svg"/><Relationship Id="rId11" Type="http://schemas.openxmlformats.org/officeDocument/2006/relationships/image" Target="../media/image17.png"/><Relationship Id="rId5" Type="http://schemas.openxmlformats.org/officeDocument/2006/relationships/image" Target="../media/image13.png"/><Relationship Id="rId10" Type="http://schemas.openxmlformats.org/officeDocument/2006/relationships/image" Target="../media/image16.svg"/><Relationship Id="rId4" Type="http://schemas.openxmlformats.org/officeDocument/2006/relationships/image" Target="../media/image2.svg"/><Relationship Id="rId9" Type="http://schemas.openxmlformats.org/officeDocument/2006/relationships/image" Target="../media/image15.png"/><Relationship Id="rId14" Type="http://schemas.openxmlformats.org/officeDocument/2006/relationships/image" Target="../media/image45.png"/></Relationships>
</file>

<file path=ppt/slides/_rels/slide2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9.svg"/><Relationship Id="rId7" Type="http://schemas.openxmlformats.org/officeDocument/2006/relationships/image" Target="../media/image2.sv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9.svg"/><Relationship Id="rId7" Type="http://schemas.openxmlformats.org/officeDocument/2006/relationships/image" Target="../media/image2.sv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9.svg"/><Relationship Id="rId7" Type="http://schemas.openxmlformats.org/officeDocument/2006/relationships/image" Target="../media/image2.sv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9.svg"/><Relationship Id="rId7" Type="http://schemas.openxmlformats.org/officeDocument/2006/relationships/image" Target="../media/image2.sv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8.svg"/><Relationship Id="rId7" Type="http://schemas.openxmlformats.org/officeDocument/2006/relationships/image" Target="../media/image2.sv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8.svg"/><Relationship Id="rId7" Type="http://schemas.openxmlformats.org/officeDocument/2006/relationships/image" Target="../media/image2.sv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1.png"/></Relationships>
</file>

<file path=ppt/slides/_rels/slide3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9.svg"/><Relationship Id="rId7" Type="http://schemas.openxmlformats.org/officeDocument/2006/relationships/image" Target="../media/image2.sv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s/_rels/slide3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9.svg"/><Relationship Id="rId7" Type="http://schemas.openxmlformats.org/officeDocument/2006/relationships/image" Target="../media/image2.sv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hyperlink" Target="mailto:certificates@njsig.org"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3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9.svg"/><Relationship Id="rId7" Type="http://schemas.openxmlformats.org/officeDocument/2006/relationships/image" Target="../media/image2.sv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s/_rels/slide4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9.svg"/><Relationship Id="rId7" Type="http://schemas.openxmlformats.org/officeDocument/2006/relationships/image" Target="../media/image2.sv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s/_rels/slide41.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6.svg"/><Relationship Id="rId4" Type="http://schemas.openxmlformats.org/officeDocument/2006/relationships/image" Target="../media/image5.png"/></Relationships>
</file>

<file path=ppt/slides/_rels/slide42.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39.svg"/><Relationship Id="rId7" Type="http://schemas.openxmlformats.org/officeDocument/2006/relationships/image" Target="../media/image1.pn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6.svg"/><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8.svg"/><Relationship Id="rId7" Type="http://schemas.openxmlformats.org/officeDocument/2006/relationships/image" Target="../media/image2.sv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18.svg"/><Relationship Id="rId7" Type="http://schemas.openxmlformats.org/officeDocument/2006/relationships/image" Target="../media/image1.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4.svg"/><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8" Type="http://schemas.openxmlformats.org/officeDocument/2006/relationships/image" Target="../media/image4.svg"/><Relationship Id="rId13" Type="http://schemas.openxmlformats.org/officeDocument/2006/relationships/image" Target="../media/image51.jpeg"/><Relationship Id="rId3" Type="http://schemas.openxmlformats.org/officeDocument/2006/relationships/image" Target="../media/image1.png"/><Relationship Id="rId7" Type="http://schemas.openxmlformats.org/officeDocument/2006/relationships/image" Target="../media/image3.png"/><Relationship Id="rId12" Type="http://schemas.openxmlformats.org/officeDocument/2006/relationships/image" Target="../media/image18.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4.svg"/><Relationship Id="rId11" Type="http://schemas.openxmlformats.org/officeDocument/2006/relationships/image" Target="../media/image17.png"/><Relationship Id="rId5" Type="http://schemas.openxmlformats.org/officeDocument/2006/relationships/image" Target="../media/image13.png"/><Relationship Id="rId10" Type="http://schemas.openxmlformats.org/officeDocument/2006/relationships/image" Target="../media/image16.svg"/><Relationship Id="rId4" Type="http://schemas.openxmlformats.org/officeDocument/2006/relationships/image" Target="../media/image2.svg"/><Relationship Id="rId9" Type="http://schemas.openxmlformats.org/officeDocument/2006/relationships/image" Target="../media/image15.png"/><Relationship Id="rId14" Type="http://schemas.openxmlformats.org/officeDocument/2006/relationships/image" Target="../media/image9.png"/></Relationships>
</file>

<file path=ppt/slides/_rels/slide4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4.svg"/><Relationship Id="rId7" Type="http://schemas.openxmlformats.org/officeDocument/2006/relationships/image" Target="../media/image4.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svg"/><Relationship Id="rId10"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18.svg"/></Relationships>
</file>

<file path=ppt/slides/_rels/slide4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4.svg"/><Relationship Id="rId7" Type="http://schemas.openxmlformats.org/officeDocument/2006/relationships/image" Target="../media/image4.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svg"/><Relationship Id="rId10"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18.svg"/></Relationships>
</file>

<file path=ppt/slides/_rels/slide4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4.svg"/><Relationship Id="rId7" Type="http://schemas.openxmlformats.org/officeDocument/2006/relationships/image" Target="../media/image4.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svg"/><Relationship Id="rId10"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18.svg"/></Relationships>
</file>

<file path=ppt/slides/_rels/slide5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4.svg"/><Relationship Id="rId7" Type="http://schemas.openxmlformats.org/officeDocument/2006/relationships/image" Target="../media/image4.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svg"/><Relationship Id="rId10"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18.svg"/></Relationships>
</file>

<file path=ppt/slides/_rels/slide5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4.svg"/><Relationship Id="rId7" Type="http://schemas.openxmlformats.org/officeDocument/2006/relationships/image" Target="../media/image4.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svg"/><Relationship Id="rId10"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18.svg"/></Relationships>
</file>

<file path=ppt/slides/_rels/slide5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4.svg"/><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4.svg"/><Relationship Id="rId7" Type="http://schemas.openxmlformats.org/officeDocument/2006/relationships/image" Target="../media/image18.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s>
</file>

<file path=ppt/slides/_rels/slide54.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3.png"/><Relationship Id="rId7" Type="http://schemas.openxmlformats.org/officeDocument/2006/relationships/image" Target="../media/image17.png"/><Relationship Id="rId2" Type="http://schemas.openxmlformats.org/officeDocument/2006/relationships/image" Target="../media/image52.pn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4.svg"/></Relationships>
</file>

<file path=ppt/slides/_rels/slide55.xml.rels><?xml version="1.0" encoding="UTF-8" standalone="yes"?>
<Relationships xmlns="http://schemas.openxmlformats.org/package/2006/relationships"><Relationship Id="rId8" Type="http://schemas.openxmlformats.org/officeDocument/2006/relationships/image" Target="../media/image4.svg"/><Relationship Id="rId13" Type="http://schemas.openxmlformats.org/officeDocument/2006/relationships/image" Target="../media/image53.png"/><Relationship Id="rId3" Type="http://schemas.openxmlformats.org/officeDocument/2006/relationships/image" Target="../media/image1.png"/><Relationship Id="rId7" Type="http://schemas.openxmlformats.org/officeDocument/2006/relationships/image" Target="../media/image3.png"/><Relationship Id="rId12" Type="http://schemas.openxmlformats.org/officeDocument/2006/relationships/image" Target="../media/image18.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4.svg"/><Relationship Id="rId11" Type="http://schemas.openxmlformats.org/officeDocument/2006/relationships/image" Target="../media/image17.png"/><Relationship Id="rId5" Type="http://schemas.openxmlformats.org/officeDocument/2006/relationships/image" Target="../media/image13.png"/><Relationship Id="rId10" Type="http://schemas.openxmlformats.org/officeDocument/2006/relationships/image" Target="../media/image16.svg"/><Relationship Id="rId4" Type="http://schemas.openxmlformats.org/officeDocument/2006/relationships/image" Target="../media/image2.svg"/><Relationship Id="rId9" Type="http://schemas.openxmlformats.org/officeDocument/2006/relationships/image" Target="../media/image15.png"/></Relationships>
</file>

<file path=ppt/slides/_rels/slide5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8.svg"/><Relationship Id="rId7" Type="http://schemas.openxmlformats.org/officeDocument/2006/relationships/image" Target="../media/image2.sv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55.svg"/><Relationship Id="rId4" Type="http://schemas.openxmlformats.org/officeDocument/2006/relationships/image" Target="../media/image54.png"/><Relationship Id="rId9"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926394" y="6043323"/>
            <a:ext cx="3797604" cy="3286653"/>
          </a:xfrm>
          <a:custGeom>
            <a:avLst/>
            <a:gdLst/>
            <a:ahLst/>
            <a:cxnLst/>
            <a:rect l="l" t="t" r="r" b="b"/>
            <a:pathLst>
              <a:path w="3797604" h="3286653">
                <a:moveTo>
                  <a:pt x="0" y="0"/>
                </a:moveTo>
                <a:lnTo>
                  <a:pt x="3797603" y="0"/>
                </a:lnTo>
                <a:lnTo>
                  <a:pt x="3797603" y="3286653"/>
                </a:lnTo>
                <a:lnTo>
                  <a:pt x="0" y="32866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16873596" y="4333321"/>
            <a:ext cx="3797604" cy="3286653"/>
          </a:xfrm>
          <a:custGeom>
            <a:avLst/>
            <a:gdLst/>
            <a:ahLst/>
            <a:cxnLst/>
            <a:rect l="l" t="t" r="r" b="b"/>
            <a:pathLst>
              <a:path w="3797604" h="3286653">
                <a:moveTo>
                  <a:pt x="0" y="0"/>
                </a:moveTo>
                <a:lnTo>
                  <a:pt x="3797604" y="0"/>
                </a:lnTo>
                <a:lnTo>
                  <a:pt x="3797604" y="3286654"/>
                </a:lnTo>
                <a:lnTo>
                  <a:pt x="0" y="328665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p:cNvSpPr/>
          <p:nvPr/>
        </p:nvSpPr>
        <p:spPr>
          <a:xfrm>
            <a:off x="8000551" y="2643590"/>
            <a:ext cx="3797604" cy="3286653"/>
          </a:xfrm>
          <a:custGeom>
            <a:avLst/>
            <a:gdLst/>
            <a:ahLst/>
            <a:cxnLst/>
            <a:rect l="l" t="t" r="r" b="b"/>
            <a:pathLst>
              <a:path w="3797604" h="3286653">
                <a:moveTo>
                  <a:pt x="0" y="0"/>
                </a:moveTo>
                <a:lnTo>
                  <a:pt x="3797604" y="0"/>
                </a:lnTo>
                <a:lnTo>
                  <a:pt x="3797604" y="3286653"/>
                </a:lnTo>
                <a:lnTo>
                  <a:pt x="0" y="328665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 name="Freeform 5"/>
          <p:cNvSpPr/>
          <p:nvPr/>
        </p:nvSpPr>
        <p:spPr>
          <a:xfrm>
            <a:off x="13910650" y="-724974"/>
            <a:ext cx="3797604" cy="3286653"/>
          </a:xfrm>
          <a:custGeom>
            <a:avLst/>
            <a:gdLst/>
            <a:ahLst/>
            <a:cxnLst/>
            <a:rect l="l" t="t" r="r" b="b"/>
            <a:pathLst>
              <a:path w="3797604" h="3286653">
                <a:moveTo>
                  <a:pt x="0" y="0"/>
                </a:moveTo>
                <a:lnTo>
                  <a:pt x="3797603" y="0"/>
                </a:lnTo>
                <a:lnTo>
                  <a:pt x="3797603" y="3286654"/>
                </a:lnTo>
                <a:lnTo>
                  <a:pt x="0" y="328665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6" name="Freeform 6"/>
          <p:cNvSpPr/>
          <p:nvPr/>
        </p:nvSpPr>
        <p:spPr>
          <a:xfrm>
            <a:off x="585891" y="1581061"/>
            <a:ext cx="6086227" cy="2396823"/>
          </a:xfrm>
          <a:custGeom>
            <a:avLst/>
            <a:gdLst/>
            <a:ahLst/>
            <a:cxnLst/>
            <a:rect l="l" t="t" r="r" b="b"/>
            <a:pathLst>
              <a:path w="6086227" h="2396823">
                <a:moveTo>
                  <a:pt x="0" y="0"/>
                </a:moveTo>
                <a:lnTo>
                  <a:pt x="6086227" y="0"/>
                </a:lnTo>
                <a:lnTo>
                  <a:pt x="6086227" y="2396823"/>
                </a:lnTo>
                <a:lnTo>
                  <a:pt x="0" y="2396823"/>
                </a:lnTo>
                <a:lnTo>
                  <a:pt x="0" y="0"/>
                </a:lnTo>
                <a:close/>
              </a:path>
            </a:pathLst>
          </a:custGeom>
          <a:blipFill>
            <a:blip r:embed="rId11"/>
            <a:stretch>
              <a:fillRect/>
            </a:stretch>
          </a:blipFill>
        </p:spPr>
      </p:sp>
      <p:sp>
        <p:nvSpPr>
          <p:cNvPr id="7" name="Freeform 7"/>
          <p:cNvSpPr/>
          <p:nvPr/>
        </p:nvSpPr>
        <p:spPr>
          <a:xfrm>
            <a:off x="10947708" y="4333321"/>
            <a:ext cx="3797604" cy="3286653"/>
          </a:xfrm>
          <a:custGeom>
            <a:avLst/>
            <a:gdLst/>
            <a:ahLst/>
            <a:cxnLst/>
            <a:rect l="l" t="t" r="r" b="b"/>
            <a:pathLst>
              <a:path w="3797604" h="3286653">
                <a:moveTo>
                  <a:pt x="0" y="0"/>
                </a:moveTo>
                <a:lnTo>
                  <a:pt x="3797604" y="0"/>
                </a:lnTo>
                <a:lnTo>
                  <a:pt x="3797604" y="3286654"/>
                </a:lnTo>
                <a:lnTo>
                  <a:pt x="0" y="328665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Freeform 8"/>
          <p:cNvSpPr/>
          <p:nvPr/>
        </p:nvSpPr>
        <p:spPr>
          <a:xfrm>
            <a:off x="11425173" y="4747271"/>
            <a:ext cx="2842675" cy="2592103"/>
          </a:xfrm>
          <a:custGeom>
            <a:avLst/>
            <a:gdLst/>
            <a:ahLst/>
            <a:cxnLst/>
            <a:rect l="l" t="t" r="r" b="b"/>
            <a:pathLst>
              <a:path w="2842675" h="2592103">
                <a:moveTo>
                  <a:pt x="0" y="0"/>
                </a:moveTo>
                <a:lnTo>
                  <a:pt x="2842675" y="0"/>
                </a:lnTo>
                <a:lnTo>
                  <a:pt x="2842675" y="2592103"/>
                </a:lnTo>
                <a:lnTo>
                  <a:pt x="0" y="2592103"/>
                </a:lnTo>
                <a:lnTo>
                  <a:pt x="0" y="0"/>
                </a:lnTo>
                <a:close/>
              </a:path>
            </a:pathLst>
          </a:custGeom>
          <a:blipFill>
            <a:blip r:embed="rId12"/>
            <a:stretch>
              <a:fillRect l="-253227" t="-159037" r="-26325" b="-26263"/>
            </a:stretch>
          </a:blipFill>
          <a:ln cap="sq">
            <a:noFill/>
            <a:prstDash val="solid"/>
            <a:miter/>
          </a:ln>
        </p:spPr>
      </p:sp>
      <p:sp>
        <p:nvSpPr>
          <p:cNvPr id="9" name="Freeform 9"/>
          <p:cNvSpPr/>
          <p:nvPr/>
        </p:nvSpPr>
        <p:spPr>
          <a:xfrm>
            <a:off x="10947708" y="918353"/>
            <a:ext cx="3797604" cy="3286653"/>
          </a:xfrm>
          <a:custGeom>
            <a:avLst/>
            <a:gdLst/>
            <a:ahLst/>
            <a:cxnLst/>
            <a:rect l="l" t="t" r="r" b="b"/>
            <a:pathLst>
              <a:path w="3797604" h="3286653">
                <a:moveTo>
                  <a:pt x="0" y="0"/>
                </a:moveTo>
                <a:lnTo>
                  <a:pt x="3797604" y="0"/>
                </a:lnTo>
                <a:lnTo>
                  <a:pt x="3797604" y="3286653"/>
                </a:lnTo>
                <a:lnTo>
                  <a:pt x="0" y="32866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0" name="Freeform 10"/>
          <p:cNvSpPr/>
          <p:nvPr/>
        </p:nvSpPr>
        <p:spPr>
          <a:xfrm>
            <a:off x="13910650" y="2670945"/>
            <a:ext cx="3797604" cy="3286653"/>
          </a:xfrm>
          <a:custGeom>
            <a:avLst/>
            <a:gdLst/>
            <a:ahLst/>
            <a:cxnLst/>
            <a:rect l="l" t="t" r="r" b="b"/>
            <a:pathLst>
              <a:path w="3797604" h="3286653">
                <a:moveTo>
                  <a:pt x="0" y="0"/>
                </a:moveTo>
                <a:lnTo>
                  <a:pt x="3797603" y="0"/>
                </a:lnTo>
                <a:lnTo>
                  <a:pt x="3797603" y="3286653"/>
                </a:lnTo>
                <a:lnTo>
                  <a:pt x="0" y="328665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1" name="Freeform 11"/>
          <p:cNvSpPr/>
          <p:nvPr/>
        </p:nvSpPr>
        <p:spPr>
          <a:xfrm>
            <a:off x="14205895" y="2779473"/>
            <a:ext cx="3264136" cy="3107697"/>
          </a:xfrm>
          <a:custGeom>
            <a:avLst/>
            <a:gdLst/>
            <a:ahLst/>
            <a:cxnLst/>
            <a:rect l="l" t="t" r="r" b="b"/>
            <a:pathLst>
              <a:path w="3264136" h="3107697">
                <a:moveTo>
                  <a:pt x="0" y="0"/>
                </a:moveTo>
                <a:lnTo>
                  <a:pt x="3264135" y="0"/>
                </a:lnTo>
                <a:lnTo>
                  <a:pt x="3264135" y="3107697"/>
                </a:lnTo>
                <a:lnTo>
                  <a:pt x="0" y="3107697"/>
                </a:lnTo>
                <a:lnTo>
                  <a:pt x="0" y="0"/>
                </a:lnTo>
                <a:close/>
              </a:path>
            </a:pathLst>
          </a:custGeom>
          <a:blipFill>
            <a:blip r:embed="rId12"/>
            <a:stretch>
              <a:fillRect t="-100000" r="-177808"/>
            </a:stretch>
          </a:blipFill>
          <a:ln cap="sq">
            <a:noFill/>
            <a:prstDash val="solid"/>
            <a:miter/>
          </a:ln>
        </p:spPr>
      </p:sp>
      <p:sp>
        <p:nvSpPr>
          <p:cNvPr id="12" name="Freeform 12"/>
          <p:cNvSpPr/>
          <p:nvPr/>
        </p:nvSpPr>
        <p:spPr>
          <a:xfrm>
            <a:off x="10947708" y="701720"/>
            <a:ext cx="3318566" cy="3071501"/>
          </a:xfrm>
          <a:custGeom>
            <a:avLst/>
            <a:gdLst/>
            <a:ahLst/>
            <a:cxnLst/>
            <a:rect l="l" t="t" r="r" b="b"/>
            <a:pathLst>
              <a:path w="3318566" h="3071501">
                <a:moveTo>
                  <a:pt x="0" y="0"/>
                </a:moveTo>
                <a:lnTo>
                  <a:pt x="3318567" y="0"/>
                </a:lnTo>
                <a:lnTo>
                  <a:pt x="3318567" y="3071501"/>
                </a:lnTo>
                <a:lnTo>
                  <a:pt x="0" y="3071501"/>
                </a:lnTo>
                <a:lnTo>
                  <a:pt x="0" y="0"/>
                </a:lnTo>
                <a:close/>
              </a:path>
            </a:pathLst>
          </a:custGeom>
          <a:blipFill>
            <a:blip r:embed="rId12"/>
            <a:stretch>
              <a:fillRect r="-203068" b="-124437"/>
            </a:stretch>
          </a:blipFill>
        </p:spPr>
      </p:sp>
      <p:sp>
        <p:nvSpPr>
          <p:cNvPr id="13" name="Freeform 13"/>
          <p:cNvSpPr/>
          <p:nvPr/>
        </p:nvSpPr>
        <p:spPr>
          <a:xfrm>
            <a:off x="8712173" y="2506147"/>
            <a:ext cx="2374360" cy="3561540"/>
          </a:xfrm>
          <a:custGeom>
            <a:avLst/>
            <a:gdLst/>
            <a:ahLst/>
            <a:cxnLst/>
            <a:rect l="l" t="t" r="r" b="b"/>
            <a:pathLst>
              <a:path w="2374360" h="3561540">
                <a:moveTo>
                  <a:pt x="0" y="0"/>
                </a:moveTo>
                <a:lnTo>
                  <a:pt x="2374360" y="0"/>
                </a:lnTo>
                <a:lnTo>
                  <a:pt x="2374360" y="3561539"/>
                </a:lnTo>
                <a:lnTo>
                  <a:pt x="0" y="3561539"/>
                </a:lnTo>
                <a:lnTo>
                  <a:pt x="0" y="0"/>
                </a:lnTo>
                <a:close/>
              </a:path>
            </a:pathLst>
          </a:custGeom>
          <a:blipFill>
            <a:blip r:embed="rId13"/>
            <a:stretch>
              <a:fillRect/>
            </a:stretch>
          </a:blipFill>
        </p:spPr>
      </p:sp>
      <p:sp>
        <p:nvSpPr>
          <p:cNvPr id="14" name="TextBox 14"/>
          <p:cNvSpPr txBox="1"/>
          <p:nvPr/>
        </p:nvSpPr>
        <p:spPr>
          <a:xfrm>
            <a:off x="585891" y="4662682"/>
            <a:ext cx="9683004" cy="2537363"/>
          </a:xfrm>
          <a:prstGeom prst="rect">
            <a:avLst/>
          </a:prstGeom>
        </p:spPr>
        <p:txBody>
          <a:bodyPr lIns="0" tIns="0" rIns="0" bIns="0" rtlCol="0" anchor="t">
            <a:spAutoFit/>
          </a:bodyPr>
          <a:lstStyle/>
          <a:p>
            <a:pPr algn="l">
              <a:lnSpc>
                <a:spcPts val="6381"/>
              </a:lnSpc>
            </a:pPr>
            <a:r>
              <a:rPr lang="en-US" sz="5697" b="1">
                <a:solidFill>
                  <a:srgbClr val="000000"/>
                </a:solidFill>
                <a:latin typeface="Inter Bold"/>
                <a:ea typeface="Inter Bold"/>
                <a:cs typeface="Inter Bold"/>
                <a:sym typeface="Inter Bold"/>
              </a:rPr>
              <a:t>NJEIF </a:t>
            </a:r>
          </a:p>
          <a:p>
            <a:pPr algn="l">
              <a:lnSpc>
                <a:spcPts val="6381"/>
              </a:lnSpc>
            </a:pPr>
            <a:r>
              <a:rPr lang="en-US" sz="5697" b="1">
                <a:solidFill>
                  <a:srgbClr val="000000"/>
                </a:solidFill>
                <a:latin typeface="Inter Bold"/>
                <a:ea typeface="Inter Bold"/>
                <a:cs typeface="Inter Bold"/>
                <a:sym typeface="Inter Bold"/>
              </a:rPr>
              <a:t>Fall Sub-fund Meeting</a:t>
            </a:r>
          </a:p>
          <a:p>
            <a:pPr algn="l">
              <a:lnSpc>
                <a:spcPts val="9994"/>
              </a:lnSpc>
            </a:pPr>
            <a:r>
              <a:rPr lang="en-US" sz="3997">
                <a:solidFill>
                  <a:srgbClr val="000000"/>
                </a:solidFill>
                <a:latin typeface="Inter"/>
                <a:ea typeface="Inter"/>
                <a:cs typeface="Inter"/>
                <a:sym typeface="Inter"/>
              </a:rPr>
              <a:t>Friday, Sept. 25, 2026 | 12pm - 3pm</a:t>
            </a:r>
          </a:p>
        </p:txBody>
      </p:sp>
      <p:sp>
        <p:nvSpPr>
          <p:cNvPr id="15" name="TextBox 15"/>
          <p:cNvSpPr txBox="1"/>
          <p:nvPr/>
        </p:nvSpPr>
        <p:spPr>
          <a:xfrm>
            <a:off x="585891" y="7705700"/>
            <a:ext cx="11993836" cy="1836420"/>
          </a:xfrm>
          <a:prstGeom prst="rect">
            <a:avLst/>
          </a:prstGeom>
        </p:spPr>
        <p:txBody>
          <a:bodyPr lIns="0" tIns="0" rIns="0" bIns="0" rtlCol="0" anchor="t">
            <a:spAutoFit/>
          </a:bodyPr>
          <a:lstStyle/>
          <a:p>
            <a:pPr algn="l">
              <a:lnSpc>
                <a:spcPts val="4830"/>
              </a:lnSpc>
              <a:spcBef>
                <a:spcPct val="0"/>
              </a:spcBef>
            </a:pPr>
            <a:r>
              <a:rPr lang="en-US" sz="4200" b="1" i="1">
                <a:solidFill>
                  <a:srgbClr val="000000"/>
                </a:solidFill>
                <a:latin typeface="Inter Bold Italics"/>
                <a:ea typeface="Inter Bold Italics"/>
                <a:cs typeface="Inter Bold Italics"/>
                <a:sym typeface="Inter Bold Italics"/>
              </a:rPr>
              <a:t>From Risk to Resilience:</a:t>
            </a:r>
          </a:p>
          <a:p>
            <a:pPr algn="l">
              <a:lnSpc>
                <a:spcPts val="4830"/>
              </a:lnSpc>
              <a:spcBef>
                <a:spcPct val="0"/>
              </a:spcBef>
            </a:pPr>
            <a:r>
              <a:rPr lang="en-US" sz="4200" b="1" i="1">
                <a:solidFill>
                  <a:srgbClr val="000000"/>
                </a:solidFill>
                <a:latin typeface="Inter Bold Italics"/>
                <a:ea typeface="Inter Bold Italics"/>
                <a:cs typeface="Inter Bold Italics"/>
                <a:sym typeface="Inter Bold Italics"/>
              </a:rPr>
              <a:t>Protecting Our Schools, Strengthening Our Legal Obligations &amp; Preparing for Tomorrow</a:t>
            </a:r>
          </a:p>
        </p:txBody>
      </p:sp>
      <p:sp>
        <p:nvSpPr>
          <p:cNvPr id="20" name="Slide Number Placeholder 19">
            <a:extLst>
              <a:ext uri="{FF2B5EF4-FFF2-40B4-BE49-F238E27FC236}">
                <a16:creationId xmlns:a16="http://schemas.microsoft.com/office/drawing/2014/main" id="{043DAD7A-90DE-4A0C-97C1-2DC52DB485DB}"/>
              </a:ext>
            </a:extLst>
          </p:cNvPr>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4135085" y="1099428"/>
            <a:ext cx="2310251" cy="1761851"/>
            <a:chOff x="0" y="0"/>
            <a:chExt cx="2771140" cy="2113336"/>
          </a:xfrm>
        </p:grpSpPr>
        <p:sp>
          <p:nvSpPr>
            <p:cNvPr id="3" name="Freeform 3"/>
            <p:cNvSpPr/>
            <p:nvPr/>
          </p:nvSpPr>
          <p:spPr>
            <a:xfrm>
              <a:off x="0" y="0"/>
              <a:ext cx="2771140" cy="2113336"/>
            </a:xfrm>
            <a:custGeom>
              <a:avLst/>
              <a:gdLst/>
              <a:ahLst/>
              <a:cxnLst/>
              <a:rect l="l" t="t" r="r" b="b"/>
              <a:pathLst>
                <a:path w="2771140" h="2113336">
                  <a:moveTo>
                    <a:pt x="0" y="0"/>
                  </a:moveTo>
                  <a:lnTo>
                    <a:pt x="0" y="1210366"/>
                  </a:lnTo>
                  <a:lnTo>
                    <a:pt x="1384300" y="2113336"/>
                  </a:lnTo>
                  <a:lnTo>
                    <a:pt x="2771140" y="1210366"/>
                  </a:lnTo>
                  <a:lnTo>
                    <a:pt x="2771140" y="0"/>
                  </a:lnTo>
                  <a:close/>
                </a:path>
              </a:pathLst>
            </a:custGeom>
            <a:solidFill>
              <a:srgbClr val="495E88"/>
            </a:solidFill>
          </p:spPr>
        </p:sp>
      </p:grpSp>
      <p:grpSp>
        <p:nvGrpSpPr>
          <p:cNvPr id="4" name="Group 4"/>
          <p:cNvGrpSpPr/>
          <p:nvPr/>
        </p:nvGrpSpPr>
        <p:grpSpPr>
          <a:xfrm rot="-5400000">
            <a:off x="1211238" y="-1349049"/>
            <a:ext cx="2717196" cy="6658804"/>
            <a:chOff x="0" y="0"/>
            <a:chExt cx="2771140" cy="6791000"/>
          </a:xfrm>
        </p:grpSpPr>
        <p:sp>
          <p:nvSpPr>
            <p:cNvPr id="5" name="Freeform 5"/>
            <p:cNvSpPr/>
            <p:nvPr/>
          </p:nvSpPr>
          <p:spPr>
            <a:xfrm>
              <a:off x="0" y="0"/>
              <a:ext cx="2771140" cy="6791000"/>
            </a:xfrm>
            <a:custGeom>
              <a:avLst/>
              <a:gdLst/>
              <a:ahLst/>
              <a:cxnLst/>
              <a:rect l="l" t="t" r="r" b="b"/>
              <a:pathLst>
                <a:path w="2771140" h="6791000">
                  <a:moveTo>
                    <a:pt x="0" y="0"/>
                  </a:moveTo>
                  <a:lnTo>
                    <a:pt x="0" y="5888030"/>
                  </a:lnTo>
                  <a:lnTo>
                    <a:pt x="1384300" y="6791000"/>
                  </a:lnTo>
                  <a:lnTo>
                    <a:pt x="2771140" y="5888030"/>
                  </a:lnTo>
                  <a:lnTo>
                    <a:pt x="2771140" y="0"/>
                  </a:lnTo>
                  <a:close/>
                </a:path>
              </a:pathLst>
            </a:custGeom>
            <a:solidFill>
              <a:srgbClr val="FFDC68"/>
            </a:solidFill>
          </p:spPr>
        </p:sp>
      </p:grpSp>
      <p:sp>
        <p:nvSpPr>
          <p:cNvPr id="6" name="Freeform 6"/>
          <p:cNvSpPr/>
          <p:nvPr/>
        </p:nvSpPr>
        <p:spPr>
          <a:xfrm>
            <a:off x="7056784" y="1852038"/>
            <a:ext cx="9473461" cy="7054027"/>
          </a:xfrm>
          <a:custGeom>
            <a:avLst/>
            <a:gdLst/>
            <a:ahLst/>
            <a:cxnLst/>
            <a:rect l="l" t="t" r="r" b="b"/>
            <a:pathLst>
              <a:path w="9473461" h="7054027">
                <a:moveTo>
                  <a:pt x="0" y="0"/>
                </a:moveTo>
                <a:lnTo>
                  <a:pt x="9473460" y="0"/>
                </a:lnTo>
                <a:lnTo>
                  <a:pt x="9473460" y="7054027"/>
                </a:lnTo>
                <a:lnTo>
                  <a:pt x="0" y="7054027"/>
                </a:lnTo>
                <a:lnTo>
                  <a:pt x="0" y="0"/>
                </a:lnTo>
                <a:close/>
              </a:path>
            </a:pathLst>
          </a:custGeom>
          <a:blipFill>
            <a:blip r:embed="rId2"/>
            <a:stretch>
              <a:fillRect b="-33285"/>
            </a:stretch>
          </a:blipFill>
        </p:spPr>
      </p:sp>
      <p:sp>
        <p:nvSpPr>
          <p:cNvPr id="7" name="Freeform 7"/>
          <p:cNvSpPr/>
          <p:nvPr/>
        </p:nvSpPr>
        <p:spPr>
          <a:xfrm>
            <a:off x="16829887" y="8194375"/>
            <a:ext cx="1187180" cy="1780770"/>
          </a:xfrm>
          <a:custGeom>
            <a:avLst/>
            <a:gdLst/>
            <a:ahLst/>
            <a:cxnLst/>
            <a:rect l="l" t="t" r="r" b="b"/>
            <a:pathLst>
              <a:path w="1187180" h="1780770">
                <a:moveTo>
                  <a:pt x="0" y="0"/>
                </a:moveTo>
                <a:lnTo>
                  <a:pt x="1187180" y="0"/>
                </a:lnTo>
                <a:lnTo>
                  <a:pt x="1187180" y="1780769"/>
                </a:lnTo>
                <a:lnTo>
                  <a:pt x="0" y="1780769"/>
                </a:lnTo>
                <a:lnTo>
                  <a:pt x="0" y="0"/>
                </a:lnTo>
                <a:close/>
              </a:path>
            </a:pathLst>
          </a:custGeom>
          <a:blipFill>
            <a:blip r:embed="rId3"/>
            <a:stretch>
              <a:fillRect/>
            </a:stretch>
          </a:blipFill>
        </p:spPr>
      </p:sp>
      <p:sp>
        <p:nvSpPr>
          <p:cNvPr id="8" name="TextBox 8"/>
          <p:cNvSpPr txBox="1"/>
          <p:nvPr/>
        </p:nvSpPr>
        <p:spPr>
          <a:xfrm>
            <a:off x="312116" y="1481182"/>
            <a:ext cx="5587123" cy="1036442"/>
          </a:xfrm>
          <a:prstGeom prst="rect">
            <a:avLst/>
          </a:prstGeom>
        </p:spPr>
        <p:txBody>
          <a:bodyPr lIns="0" tIns="0" rIns="0" bIns="0" rtlCol="0" anchor="t">
            <a:spAutoFit/>
          </a:bodyPr>
          <a:lstStyle/>
          <a:p>
            <a:pPr algn="l">
              <a:lnSpc>
                <a:spcPts val="8172"/>
              </a:lnSpc>
            </a:pPr>
            <a:r>
              <a:rPr lang="en-US" sz="7106" b="1">
                <a:solidFill>
                  <a:srgbClr val="000000"/>
                </a:solidFill>
                <a:latin typeface="Inter Bold"/>
                <a:ea typeface="Inter Bold"/>
                <a:cs typeface="Inter Bold"/>
                <a:sym typeface="Inter Bold"/>
              </a:rPr>
              <a:t>WELCOME</a:t>
            </a:r>
          </a:p>
        </p:txBody>
      </p:sp>
      <p:sp>
        <p:nvSpPr>
          <p:cNvPr id="9" name="TextBox 9"/>
          <p:cNvSpPr txBox="1"/>
          <p:nvPr/>
        </p:nvSpPr>
        <p:spPr>
          <a:xfrm>
            <a:off x="3299702" y="4471001"/>
            <a:ext cx="5844298" cy="1739901"/>
          </a:xfrm>
          <a:prstGeom prst="rect">
            <a:avLst/>
          </a:prstGeom>
        </p:spPr>
        <p:txBody>
          <a:bodyPr lIns="0" tIns="0" rIns="0" bIns="0" rtlCol="0" anchor="t">
            <a:spAutoFit/>
          </a:bodyPr>
          <a:lstStyle/>
          <a:p>
            <a:pPr algn="l">
              <a:lnSpc>
                <a:spcPts val="5599"/>
              </a:lnSpc>
            </a:pPr>
            <a:r>
              <a:rPr lang="en-US" sz="3999" b="1">
                <a:solidFill>
                  <a:srgbClr val="000000"/>
                </a:solidFill>
                <a:latin typeface="Inter Bold"/>
                <a:ea typeface="Inter Bold"/>
                <a:cs typeface="Inter Bold"/>
                <a:sym typeface="Inter Bold"/>
              </a:rPr>
              <a:t>Dr. Anthony Dragona</a:t>
            </a:r>
          </a:p>
          <a:p>
            <a:pPr algn="l">
              <a:lnSpc>
                <a:spcPts val="4199"/>
              </a:lnSpc>
            </a:pPr>
            <a:r>
              <a:rPr lang="en-US" sz="2999">
                <a:solidFill>
                  <a:srgbClr val="000000"/>
                </a:solidFill>
                <a:latin typeface="Inter"/>
                <a:ea typeface="Inter"/>
                <a:cs typeface="Inter"/>
                <a:sym typeface="Inter"/>
              </a:rPr>
              <a:t>NJEIF Chairperson</a:t>
            </a:r>
          </a:p>
          <a:p>
            <a:pPr algn="l">
              <a:lnSpc>
                <a:spcPts val="4199"/>
              </a:lnSpc>
            </a:pPr>
            <a:r>
              <a:rPr lang="en-US" sz="2999">
                <a:solidFill>
                  <a:srgbClr val="000000"/>
                </a:solidFill>
                <a:latin typeface="Inter"/>
                <a:ea typeface="Inter"/>
                <a:cs typeface="Inter"/>
                <a:sym typeface="Inter"/>
              </a:rPr>
              <a:t>Union City BOE</a:t>
            </a:r>
          </a:p>
        </p:txBody>
      </p:sp>
      <p:sp>
        <p:nvSpPr>
          <p:cNvPr id="10" name="Freeform 10"/>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rot="213277">
            <a:off x="2551051" y="7752257"/>
            <a:ext cx="3528805"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2" name="Freeform 12"/>
          <p:cNvSpPr/>
          <p:nvPr/>
        </p:nvSpPr>
        <p:spPr>
          <a:xfrm rot="984738">
            <a:off x="14844830" y="76976"/>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p:cNvSpPr/>
          <p:nvPr/>
        </p:nvSpPr>
        <p:spPr>
          <a:xfrm rot="984738">
            <a:off x="17929132" y="-667501"/>
            <a:ext cx="3521511" cy="3047707"/>
          </a:xfrm>
          <a:custGeom>
            <a:avLst/>
            <a:gdLst/>
            <a:ahLst/>
            <a:cxnLst/>
            <a:rect l="l" t="t" r="r" b="b"/>
            <a:pathLst>
              <a:path w="3521511" h="3047707">
                <a:moveTo>
                  <a:pt x="0" y="0"/>
                </a:moveTo>
                <a:lnTo>
                  <a:pt x="3521511" y="0"/>
                </a:lnTo>
                <a:lnTo>
                  <a:pt x="3521511" y="3047707"/>
                </a:lnTo>
                <a:lnTo>
                  <a:pt x="0" y="304770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p:cNvSpPr/>
          <p:nvPr/>
        </p:nvSpPr>
        <p:spPr>
          <a:xfrm rot="-9815261">
            <a:off x="12641880" y="-2202899"/>
            <a:ext cx="3528805" cy="3054021"/>
          </a:xfrm>
          <a:custGeom>
            <a:avLst/>
            <a:gdLst/>
            <a:ahLst/>
            <a:cxnLst/>
            <a:rect l="l" t="t" r="r" b="b"/>
            <a:pathLst>
              <a:path w="3528805" h="3054021">
                <a:moveTo>
                  <a:pt x="0" y="0"/>
                </a:moveTo>
                <a:lnTo>
                  <a:pt x="3528805" y="0"/>
                </a:lnTo>
                <a:lnTo>
                  <a:pt x="3528805" y="3054020"/>
                </a:lnTo>
                <a:lnTo>
                  <a:pt x="0" y="305402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5" name="Freeform 15"/>
          <p:cNvSpPr/>
          <p:nvPr/>
        </p:nvSpPr>
        <p:spPr>
          <a:xfrm rot="-9815261">
            <a:off x="17034676" y="2381851"/>
            <a:ext cx="3528805"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20" name="Slide Number Placeholder 19">
            <a:extLst>
              <a:ext uri="{FF2B5EF4-FFF2-40B4-BE49-F238E27FC236}">
                <a16:creationId xmlns:a16="http://schemas.microsoft.com/office/drawing/2014/main" id="{27A4F09A-48B1-4858-98FF-EDCEC20B941F}"/>
              </a:ext>
            </a:extLst>
          </p:cNvPr>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2590439" y="-1499683"/>
            <a:ext cx="10892694" cy="9427132"/>
          </a:xfrm>
          <a:custGeom>
            <a:avLst/>
            <a:gdLst/>
            <a:ahLst/>
            <a:cxnLst/>
            <a:rect l="l" t="t" r="r" b="b"/>
            <a:pathLst>
              <a:path w="10892694" h="9427132">
                <a:moveTo>
                  <a:pt x="0" y="0"/>
                </a:moveTo>
                <a:lnTo>
                  <a:pt x="10892694" y="0"/>
                </a:lnTo>
                <a:lnTo>
                  <a:pt x="10892694" y="9427131"/>
                </a:lnTo>
                <a:lnTo>
                  <a:pt x="0" y="94271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4825405">
            <a:off x="2850565" y="7595299"/>
            <a:ext cx="8272267" cy="7159271"/>
          </a:xfrm>
          <a:custGeom>
            <a:avLst/>
            <a:gdLst/>
            <a:ahLst/>
            <a:cxnLst/>
            <a:rect l="l" t="t" r="r" b="b"/>
            <a:pathLst>
              <a:path w="8272267" h="7159271">
                <a:moveTo>
                  <a:pt x="0" y="0"/>
                </a:moveTo>
                <a:lnTo>
                  <a:pt x="8272267" y="0"/>
                </a:lnTo>
                <a:lnTo>
                  <a:pt x="8272267" y="7159271"/>
                </a:lnTo>
                <a:lnTo>
                  <a:pt x="0" y="71592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TextBox 4"/>
          <p:cNvSpPr txBox="1"/>
          <p:nvPr/>
        </p:nvSpPr>
        <p:spPr>
          <a:xfrm>
            <a:off x="1028700" y="1996577"/>
            <a:ext cx="7060189" cy="3405744"/>
          </a:xfrm>
          <a:prstGeom prst="rect">
            <a:avLst/>
          </a:prstGeom>
        </p:spPr>
        <p:txBody>
          <a:bodyPr lIns="0" tIns="0" rIns="0" bIns="0" rtlCol="0" anchor="t">
            <a:spAutoFit/>
          </a:bodyPr>
          <a:lstStyle/>
          <a:p>
            <a:pPr algn="l">
              <a:lnSpc>
                <a:spcPts val="8964"/>
              </a:lnSpc>
            </a:pPr>
            <a:r>
              <a:rPr lang="en-US" sz="7795" b="1">
                <a:solidFill>
                  <a:srgbClr val="000000"/>
                </a:solidFill>
                <a:latin typeface="Inter Bold"/>
                <a:ea typeface="Inter Bold"/>
                <a:cs typeface="Inter Bold"/>
                <a:sym typeface="Inter Bold"/>
              </a:rPr>
              <a:t>Continuing</a:t>
            </a:r>
          </a:p>
          <a:p>
            <a:pPr algn="l">
              <a:lnSpc>
                <a:spcPts val="8964"/>
              </a:lnSpc>
            </a:pPr>
            <a:r>
              <a:rPr lang="en-US" sz="7795" b="1">
                <a:solidFill>
                  <a:srgbClr val="000000"/>
                </a:solidFill>
                <a:latin typeface="Inter Bold"/>
                <a:ea typeface="Inter Bold"/>
                <a:cs typeface="Inter Bold"/>
                <a:sym typeface="Inter Bold"/>
              </a:rPr>
              <a:t>Education</a:t>
            </a:r>
          </a:p>
          <a:p>
            <a:pPr algn="l">
              <a:lnSpc>
                <a:spcPts val="8964"/>
              </a:lnSpc>
            </a:pPr>
            <a:r>
              <a:rPr lang="en-US" sz="7795" b="1">
                <a:solidFill>
                  <a:srgbClr val="000000"/>
                </a:solidFill>
                <a:latin typeface="Inter Bold"/>
                <a:ea typeface="Inter Bold"/>
                <a:cs typeface="Inter Bold"/>
                <a:sym typeface="Inter Bold"/>
              </a:rPr>
              <a:t>Credits</a:t>
            </a:r>
          </a:p>
        </p:txBody>
      </p:sp>
      <p:sp>
        <p:nvSpPr>
          <p:cNvPr id="5" name="TextBox 5"/>
          <p:cNvSpPr txBox="1"/>
          <p:nvPr/>
        </p:nvSpPr>
        <p:spPr>
          <a:xfrm>
            <a:off x="9766603" y="1685840"/>
            <a:ext cx="4540808" cy="511810"/>
          </a:xfrm>
          <a:prstGeom prst="rect">
            <a:avLst/>
          </a:prstGeom>
        </p:spPr>
        <p:txBody>
          <a:bodyPr lIns="0" tIns="0" rIns="0" bIns="0" rtlCol="0" anchor="t">
            <a:spAutoFit/>
          </a:bodyPr>
          <a:lstStyle/>
          <a:p>
            <a:pPr algn="l">
              <a:lnSpc>
                <a:spcPts val="4160"/>
              </a:lnSpc>
            </a:pPr>
            <a:r>
              <a:rPr lang="en-US" sz="3200" b="1">
                <a:solidFill>
                  <a:srgbClr val="090909"/>
                </a:solidFill>
                <a:latin typeface="Inter Bold"/>
                <a:ea typeface="Inter Bold"/>
                <a:cs typeface="Inter Bold"/>
                <a:sym typeface="Inter Bold"/>
              </a:rPr>
              <a:t>2 QPA Credits:</a:t>
            </a:r>
          </a:p>
        </p:txBody>
      </p:sp>
      <p:sp>
        <p:nvSpPr>
          <p:cNvPr id="6" name="TextBox 6"/>
          <p:cNvSpPr txBox="1"/>
          <p:nvPr/>
        </p:nvSpPr>
        <p:spPr>
          <a:xfrm>
            <a:off x="9766603" y="3651824"/>
            <a:ext cx="7492697" cy="4565015"/>
          </a:xfrm>
          <a:prstGeom prst="rect">
            <a:avLst/>
          </a:prstGeom>
        </p:spPr>
        <p:txBody>
          <a:bodyPr lIns="0" tIns="0" rIns="0" bIns="0" rtlCol="0" anchor="t">
            <a:spAutoFit/>
          </a:bodyPr>
          <a:lstStyle/>
          <a:p>
            <a:pPr algn="l">
              <a:lnSpc>
                <a:spcPts val="3639"/>
              </a:lnSpc>
            </a:pPr>
            <a:r>
              <a:rPr lang="en-US" sz="2799" dirty="0">
                <a:solidFill>
                  <a:srgbClr val="000000"/>
                </a:solidFill>
                <a:latin typeface="Inter"/>
                <a:ea typeface="Inter"/>
                <a:cs typeface="Inter"/>
                <a:sym typeface="Inter"/>
              </a:rPr>
              <a:t>Certificates will only release at the end of the program and receipt of Completed Evaluation Form.</a:t>
            </a:r>
          </a:p>
          <a:p>
            <a:pPr algn="l">
              <a:lnSpc>
                <a:spcPts val="3639"/>
              </a:lnSpc>
            </a:pPr>
            <a:endParaRPr lang="en-US" sz="2799" dirty="0">
              <a:solidFill>
                <a:srgbClr val="000000"/>
              </a:solidFill>
              <a:latin typeface="Inter"/>
              <a:ea typeface="Inter"/>
              <a:cs typeface="Inter"/>
              <a:sym typeface="Inter"/>
            </a:endParaRPr>
          </a:p>
          <a:p>
            <a:pPr algn="l">
              <a:lnSpc>
                <a:spcPts val="3639"/>
              </a:lnSpc>
            </a:pPr>
            <a:r>
              <a:rPr lang="en-US" sz="2799" dirty="0">
                <a:solidFill>
                  <a:srgbClr val="000000"/>
                </a:solidFill>
                <a:latin typeface="Inter"/>
                <a:ea typeface="Inter"/>
                <a:cs typeface="Inter"/>
                <a:sym typeface="Inter"/>
              </a:rPr>
              <a:t>Must be </a:t>
            </a:r>
            <a:r>
              <a:rPr lang="en-US" sz="2799" b="1" dirty="0">
                <a:solidFill>
                  <a:srgbClr val="000000"/>
                </a:solidFill>
                <a:latin typeface="Inter Bold"/>
                <a:ea typeface="Inter Bold"/>
                <a:cs typeface="Inter Bold"/>
                <a:sym typeface="Inter Bold"/>
              </a:rPr>
              <a:t>present </a:t>
            </a:r>
            <a:r>
              <a:rPr lang="en-US" sz="2799" dirty="0">
                <a:solidFill>
                  <a:srgbClr val="000000"/>
                </a:solidFill>
                <a:latin typeface="Inter"/>
                <a:ea typeface="Inter"/>
                <a:cs typeface="Inter"/>
                <a:sym typeface="Inter"/>
              </a:rPr>
              <a:t>for the entire program. </a:t>
            </a:r>
          </a:p>
          <a:p>
            <a:pPr algn="l">
              <a:lnSpc>
                <a:spcPts val="3639"/>
              </a:lnSpc>
            </a:pPr>
            <a:endParaRPr lang="en-US" sz="2799" dirty="0">
              <a:solidFill>
                <a:srgbClr val="000000"/>
              </a:solidFill>
              <a:latin typeface="Inter"/>
              <a:ea typeface="Inter"/>
              <a:cs typeface="Inter"/>
              <a:sym typeface="Inter"/>
            </a:endParaRPr>
          </a:p>
          <a:p>
            <a:pPr algn="l">
              <a:lnSpc>
                <a:spcPts val="3639"/>
              </a:lnSpc>
            </a:pPr>
            <a:r>
              <a:rPr lang="en-US" sz="2799" b="1" dirty="0">
                <a:solidFill>
                  <a:srgbClr val="000000"/>
                </a:solidFill>
                <a:latin typeface="Inter Bold"/>
                <a:ea typeface="Inter Bold"/>
                <a:cs typeface="Inter Bold"/>
                <a:sym typeface="Inter Bold"/>
              </a:rPr>
              <a:t>REMINDER! </a:t>
            </a:r>
          </a:p>
          <a:p>
            <a:pPr algn="l">
              <a:lnSpc>
                <a:spcPts val="3639"/>
              </a:lnSpc>
            </a:pPr>
            <a:r>
              <a:rPr lang="en-US" sz="2799" b="1" dirty="0">
                <a:solidFill>
                  <a:srgbClr val="00BF63"/>
                </a:solidFill>
                <a:latin typeface="Inter Bold"/>
                <a:ea typeface="Inter Bold"/>
                <a:cs typeface="Inter Bold"/>
                <a:sym typeface="Inter Bold"/>
              </a:rPr>
              <a:t>1</a:t>
            </a:r>
            <a:r>
              <a:rPr lang="en-US" sz="2799" dirty="0">
                <a:solidFill>
                  <a:srgbClr val="000000"/>
                </a:solidFill>
                <a:latin typeface="Inter"/>
                <a:ea typeface="Inter"/>
                <a:cs typeface="Inter"/>
                <a:sym typeface="Inter"/>
              </a:rPr>
              <a:t> = GOOD/AGREE</a:t>
            </a:r>
          </a:p>
          <a:p>
            <a:pPr algn="l">
              <a:lnSpc>
                <a:spcPts val="3639"/>
              </a:lnSpc>
            </a:pPr>
            <a:r>
              <a:rPr lang="en-US" sz="2799" b="1" dirty="0">
                <a:solidFill>
                  <a:srgbClr val="FF3131"/>
                </a:solidFill>
                <a:latin typeface="Inter Bold"/>
                <a:ea typeface="Inter Bold"/>
                <a:cs typeface="Inter Bold"/>
                <a:sym typeface="Inter Bold"/>
              </a:rPr>
              <a:t>4</a:t>
            </a:r>
            <a:r>
              <a:rPr lang="en-US" sz="2799" dirty="0">
                <a:solidFill>
                  <a:srgbClr val="000000"/>
                </a:solidFill>
                <a:latin typeface="Inter"/>
                <a:ea typeface="Inter"/>
                <a:cs typeface="Inter"/>
                <a:sym typeface="Inter"/>
              </a:rPr>
              <a:t> = BAD/DISAGREE</a:t>
            </a:r>
          </a:p>
          <a:p>
            <a:pPr algn="l">
              <a:lnSpc>
                <a:spcPts val="3639"/>
              </a:lnSpc>
            </a:pPr>
            <a:endParaRPr lang="en-US" sz="2799" dirty="0">
              <a:solidFill>
                <a:srgbClr val="000000"/>
              </a:solidFill>
              <a:latin typeface="Inter"/>
              <a:ea typeface="Inter"/>
              <a:cs typeface="Inter"/>
              <a:sym typeface="Inter"/>
            </a:endParaRPr>
          </a:p>
        </p:txBody>
      </p:sp>
      <p:sp>
        <p:nvSpPr>
          <p:cNvPr id="7" name="TextBox 7"/>
          <p:cNvSpPr txBox="1"/>
          <p:nvPr/>
        </p:nvSpPr>
        <p:spPr>
          <a:xfrm>
            <a:off x="9766603" y="2306468"/>
            <a:ext cx="5607090" cy="907415"/>
          </a:xfrm>
          <a:prstGeom prst="rect">
            <a:avLst/>
          </a:prstGeom>
        </p:spPr>
        <p:txBody>
          <a:bodyPr lIns="0" tIns="0" rIns="0" bIns="0" rtlCol="0" anchor="t">
            <a:spAutoFit/>
          </a:bodyPr>
          <a:lstStyle/>
          <a:p>
            <a:pPr marL="604519" lvl="1" indent="-302260" algn="l">
              <a:lnSpc>
                <a:spcPts val="3639"/>
              </a:lnSpc>
              <a:buFont typeface="Arial"/>
              <a:buChar char="•"/>
            </a:pPr>
            <a:r>
              <a:rPr lang="en-US" sz="2799">
                <a:solidFill>
                  <a:srgbClr val="000000"/>
                </a:solidFill>
                <a:latin typeface="Inter"/>
                <a:ea typeface="Inter"/>
                <a:cs typeface="Inter"/>
                <a:sym typeface="Inter"/>
              </a:rPr>
              <a:t>1 Procurement Procedures</a:t>
            </a:r>
          </a:p>
          <a:p>
            <a:pPr marL="604519" lvl="1" indent="-302260" algn="l">
              <a:lnSpc>
                <a:spcPts val="3639"/>
              </a:lnSpc>
              <a:buFont typeface="Arial"/>
              <a:buChar char="•"/>
            </a:pPr>
            <a:r>
              <a:rPr lang="en-US" sz="2799">
                <a:solidFill>
                  <a:srgbClr val="000000"/>
                </a:solidFill>
                <a:latin typeface="Inter"/>
                <a:ea typeface="Inter"/>
                <a:cs typeface="Inter"/>
                <a:sym typeface="Inter"/>
              </a:rPr>
              <a:t>1 General Duties</a:t>
            </a:r>
          </a:p>
        </p:txBody>
      </p:sp>
      <p:sp>
        <p:nvSpPr>
          <p:cNvPr id="8" name="Freeform 8"/>
          <p:cNvSpPr/>
          <p:nvPr/>
        </p:nvSpPr>
        <p:spPr>
          <a:xfrm>
            <a:off x="16829887" y="8194375"/>
            <a:ext cx="1187180" cy="1780770"/>
          </a:xfrm>
          <a:custGeom>
            <a:avLst/>
            <a:gdLst/>
            <a:ahLst/>
            <a:cxnLst/>
            <a:rect l="l" t="t" r="r" b="b"/>
            <a:pathLst>
              <a:path w="1187180" h="1780770">
                <a:moveTo>
                  <a:pt x="0" y="0"/>
                </a:moveTo>
                <a:lnTo>
                  <a:pt x="1187180" y="0"/>
                </a:lnTo>
                <a:lnTo>
                  <a:pt x="1187180" y="1780769"/>
                </a:lnTo>
                <a:lnTo>
                  <a:pt x="0" y="1780769"/>
                </a:lnTo>
                <a:lnTo>
                  <a:pt x="0" y="0"/>
                </a:lnTo>
                <a:close/>
              </a:path>
            </a:pathLst>
          </a:custGeom>
          <a:blipFill>
            <a:blip r:embed="rId6"/>
            <a:stretch>
              <a:fillRect/>
            </a:stretch>
          </a:blipFill>
        </p:spPr>
      </p:sp>
      <p:sp>
        <p:nvSpPr>
          <p:cNvPr id="10" name="Freeform 2">
            <a:extLst>
              <a:ext uri="{FF2B5EF4-FFF2-40B4-BE49-F238E27FC236}">
                <a16:creationId xmlns:a16="http://schemas.microsoft.com/office/drawing/2014/main" id="{8A4516C2-DEDD-487E-8792-C53BCC3A9920}"/>
              </a:ext>
            </a:extLst>
          </p:cNvPr>
          <p:cNvSpPr/>
          <p:nvPr/>
        </p:nvSpPr>
        <p:spPr>
          <a:xfrm rot="10800000">
            <a:off x="8521398" y="6117613"/>
            <a:ext cx="5607090" cy="2028740"/>
          </a:xfrm>
          <a:custGeom>
            <a:avLst/>
            <a:gdLst/>
            <a:ahLst/>
            <a:cxnLst/>
            <a:rect l="l" t="t" r="r" b="b"/>
            <a:pathLst>
              <a:path w="10892694" h="9427132">
                <a:moveTo>
                  <a:pt x="0" y="0"/>
                </a:moveTo>
                <a:lnTo>
                  <a:pt x="10892694" y="0"/>
                </a:lnTo>
                <a:lnTo>
                  <a:pt x="10892694" y="9427131"/>
                </a:lnTo>
                <a:lnTo>
                  <a:pt x="0" y="942713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4" name="Slide Number Placeholder 13">
            <a:extLst>
              <a:ext uri="{FF2B5EF4-FFF2-40B4-BE49-F238E27FC236}">
                <a16:creationId xmlns:a16="http://schemas.microsoft.com/office/drawing/2014/main" id="{3F9C79F1-2F45-4839-B332-888D1A23F2DC}"/>
              </a:ext>
            </a:extLst>
          </p:cNvPr>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4135085" y="1099428"/>
            <a:ext cx="2310251" cy="1761851"/>
            <a:chOff x="0" y="0"/>
            <a:chExt cx="2771140" cy="2113336"/>
          </a:xfrm>
        </p:grpSpPr>
        <p:sp>
          <p:nvSpPr>
            <p:cNvPr id="3" name="Freeform 3"/>
            <p:cNvSpPr/>
            <p:nvPr/>
          </p:nvSpPr>
          <p:spPr>
            <a:xfrm>
              <a:off x="0" y="0"/>
              <a:ext cx="2771140" cy="2113336"/>
            </a:xfrm>
            <a:custGeom>
              <a:avLst/>
              <a:gdLst/>
              <a:ahLst/>
              <a:cxnLst/>
              <a:rect l="l" t="t" r="r" b="b"/>
              <a:pathLst>
                <a:path w="2771140" h="2113336">
                  <a:moveTo>
                    <a:pt x="0" y="0"/>
                  </a:moveTo>
                  <a:lnTo>
                    <a:pt x="0" y="1210366"/>
                  </a:lnTo>
                  <a:lnTo>
                    <a:pt x="1384300" y="2113336"/>
                  </a:lnTo>
                  <a:lnTo>
                    <a:pt x="2771140" y="1210366"/>
                  </a:lnTo>
                  <a:lnTo>
                    <a:pt x="2771140" y="0"/>
                  </a:lnTo>
                  <a:close/>
                </a:path>
              </a:pathLst>
            </a:custGeom>
            <a:solidFill>
              <a:srgbClr val="495E88"/>
            </a:solidFill>
          </p:spPr>
        </p:sp>
      </p:grpSp>
      <p:grpSp>
        <p:nvGrpSpPr>
          <p:cNvPr id="4" name="Group 4"/>
          <p:cNvGrpSpPr/>
          <p:nvPr/>
        </p:nvGrpSpPr>
        <p:grpSpPr>
          <a:xfrm rot="-5400000">
            <a:off x="1211238" y="-1349049"/>
            <a:ext cx="2717196" cy="6658804"/>
            <a:chOff x="0" y="0"/>
            <a:chExt cx="2771140" cy="6791000"/>
          </a:xfrm>
        </p:grpSpPr>
        <p:sp>
          <p:nvSpPr>
            <p:cNvPr id="5" name="Freeform 5"/>
            <p:cNvSpPr/>
            <p:nvPr/>
          </p:nvSpPr>
          <p:spPr>
            <a:xfrm>
              <a:off x="0" y="0"/>
              <a:ext cx="2771140" cy="6791000"/>
            </a:xfrm>
            <a:custGeom>
              <a:avLst/>
              <a:gdLst/>
              <a:ahLst/>
              <a:cxnLst/>
              <a:rect l="l" t="t" r="r" b="b"/>
              <a:pathLst>
                <a:path w="2771140" h="6791000">
                  <a:moveTo>
                    <a:pt x="0" y="0"/>
                  </a:moveTo>
                  <a:lnTo>
                    <a:pt x="0" y="5888030"/>
                  </a:lnTo>
                  <a:lnTo>
                    <a:pt x="1384300" y="6791000"/>
                  </a:lnTo>
                  <a:lnTo>
                    <a:pt x="2771140" y="5888030"/>
                  </a:lnTo>
                  <a:lnTo>
                    <a:pt x="2771140" y="0"/>
                  </a:lnTo>
                  <a:close/>
                </a:path>
              </a:pathLst>
            </a:custGeom>
            <a:solidFill>
              <a:srgbClr val="FFDC68"/>
            </a:solidFill>
          </p:spPr>
        </p:sp>
      </p:grpSp>
      <p:sp>
        <p:nvSpPr>
          <p:cNvPr id="6" name="Freeform 6"/>
          <p:cNvSpPr/>
          <p:nvPr/>
        </p:nvSpPr>
        <p:spPr>
          <a:xfrm>
            <a:off x="16829887" y="8194375"/>
            <a:ext cx="1187180" cy="1780770"/>
          </a:xfrm>
          <a:custGeom>
            <a:avLst/>
            <a:gdLst/>
            <a:ahLst/>
            <a:cxnLst/>
            <a:rect l="l" t="t" r="r" b="b"/>
            <a:pathLst>
              <a:path w="1187180" h="1780770">
                <a:moveTo>
                  <a:pt x="0" y="0"/>
                </a:moveTo>
                <a:lnTo>
                  <a:pt x="1187180" y="0"/>
                </a:lnTo>
                <a:lnTo>
                  <a:pt x="1187180" y="1780769"/>
                </a:lnTo>
                <a:lnTo>
                  <a:pt x="0" y="1780769"/>
                </a:lnTo>
                <a:lnTo>
                  <a:pt x="0" y="0"/>
                </a:lnTo>
                <a:close/>
              </a:path>
            </a:pathLst>
          </a:custGeom>
          <a:blipFill>
            <a:blip r:embed="rId2"/>
            <a:stretch>
              <a:fillRect/>
            </a:stretch>
          </a:blipFill>
        </p:spPr>
      </p:sp>
      <p:sp>
        <p:nvSpPr>
          <p:cNvPr id="7" name="Freeform 7"/>
          <p:cNvSpPr/>
          <p:nvPr/>
        </p:nvSpPr>
        <p:spPr>
          <a:xfrm rot="984738">
            <a:off x="14844830" y="76976"/>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Freeform 8"/>
          <p:cNvSpPr/>
          <p:nvPr/>
        </p:nvSpPr>
        <p:spPr>
          <a:xfrm rot="984738">
            <a:off x="17929132" y="-667501"/>
            <a:ext cx="3521511" cy="3047707"/>
          </a:xfrm>
          <a:custGeom>
            <a:avLst/>
            <a:gdLst/>
            <a:ahLst/>
            <a:cxnLst/>
            <a:rect l="l" t="t" r="r" b="b"/>
            <a:pathLst>
              <a:path w="3521511" h="3047707">
                <a:moveTo>
                  <a:pt x="0" y="0"/>
                </a:moveTo>
                <a:lnTo>
                  <a:pt x="3521511" y="0"/>
                </a:lnTo>
                <a:lnTo>
                  <a:pt x="3521511" y="3047707"/>
                </a:lnTo>
                <a:lnTo>
                  <a:pt x="0" y="304770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9" name="Freeform 9"/>
          <p:cNvSpPr/>
          <p:nvPr/>
        </p:nvSpPr>
        <p:spPr>
          <a:xfrm rot="-9815261">
            <a:off x="12641880" y="-2202899"/>
            <a:ext cx="3528805" cy="3054021"/>
          </a:xfrm>
          <a:custGeom>
            <a:avLst/>
            <a:gdLst/>
            <a:ahLst/>
            <a:cxnLst/>
            <a:rect l="l" t="t" r="r" b="b"/>
            <a:pathLst>
              <a:path w="3528805" h="3054021">
                <a:moveTo>
                  <a:pt x="0" y="0"/>
                </a:moveTo>
                <a:lnTo>
                  <a:pt x="3528805" y="0"/>
                </a:lnTo>
                <a:lnTo>
                  <a:pt x="3528805" y="3054020"/>
                </a:lnTo>
                <a:lnTo>
                  <a:pt x="0" y="305402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0" name="Freeform 10"/>
          <p:cNvSpPr/>
          <p:nvPr/>
        </p:nvSpPr>
        <p:spPr>
          <a:xfrm rot="-9815261">
            <a:off x="17034676" y="2381851"/>
            <a:ext cx="3528805"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1" name="Freeform 11"/>
          <p:cNvSpPr/>
          <p:nvPr/>
        </p:nvSpPr>
        <p:spPr>
          <a:xfrm>
            <a:off x="5900827" y="3495564"/>
            <a:ext cx="3853961" cy="5391333"/>
          </a:xfrm>
          <a:custGeom>
            <a:avLst/>
            <a:gdLst/>
            <a:ahLst/>
            <a:cxnLst/>
            <a:rect l="l" t="t" r="r" b="b"/>
            <a:pathLst>
              <a:path w="3853961" h="5391333">
                <a:moveTo>
                  <a:pt x="0" y="0"/>
                </a:moveTo>
                <a:lnTo>
                  <a:pt x="3853960" y="0"/>
                </a:lnTo>
                <a:lnTo>
                  <a:pt x="3853960" y="5391333"/>
                </a:lnTo>
                <a:lnTo>
                  <a:pt x="0" y="5391333"/>
                </a:lnTo>
                <a:lnTo>
                  <a:pt x="0" y="0"/>
                </a:lnTo>
                <a:close/>
              </a:path>
            </a:pathLst>
          </a:custGeom>
          <a:blipFill>
            <a:blip r:embed="rId9"/>
            <a:stretch>
              <a:fillRect/>
            </a:stretch>
          </a:blipFill>
        </p:spPr>
      </p:sp>
      <p:sp>
        <p:nvSpPr>
          <p:cNvPr id="12" name="Freeform 12"/>
          <p:cNvSpPr/>
          <p:nvPr/>
        </p:nvSpPr>
        <p:spPr>
          <a:xfrm>
            <a:off x="10651768" y="3135479"/>
            <a:ext cx="3261104" cy="3388224"/>
          </a:xfrm>
          <a:custGeom>
            <a:avLst/>
            <a:gdLst/>
            <a:ahLst/>
            <a:cxnLst/>
            <a:rect l="l" t="t" r="r" b="b"/>
            <a:pathLst>
              <a:path w="3261104" h="3388224">
                <a:moveTo>
                  <a:pt x="0" y="0"/>
                </a:moveTo>
                <a:lnTo>
                  <a:pt x="3261105" y="0"/>
                </a:lnTo>
                <a:lnTo>
                  <a:pt x="3261105" y="3388224"/>
                </a:lnTo>
                <a:lnTo>
                  <a:pt x="0" y="3388224"/>
                </a:lnTo>
                <a:lnTo>
                  <a:pt x="0" y="0"/>
                </a:lnTo>
                <a:close/>
              </a:path>
            </a:pathLst>
          </a:custGeom>
          <a:blipFill>
            <a:blip r:embed="rId10"/>
            <a:stretch>
              <a:fillRect l="-16630"/>
            </a:stretch>
          </a:blipFill>
        </p:spPr>
      </p:sp>
      <p:sp>
        <p:nvSpPr>
          <p:cNvPr id="13" name="Freeform 13"/>
          <p:cNvSpPr/>
          <p:nvPr/>
        </p:nvSpPr>
        <p:spPr>
          <a:xfrm>
            <a:off x="10592987" y="6714040"/>
            <a:ext cx="3261104" cy="3261104"/>
          </a:xfrm>
          <a:custGeom>
            <a:avLst/>
            <a:gdLst/>
            <a:ahLst/>
            <a:cxnLst/>
            <a:rect l="l" t="t" r="r" b="b"/>
            <a:pathLst>
              <a:path w="3261104" h="3261104">
                <a:moveTo>
                  <a:pt x="0" y="0"/>
                </a:moveTo>
                <a:lnTo>
                  <a:pt x="3261104" y="0"/>
                </a:lnTo>
                <a:lnTo>
                  <a:pt x="3261104" y="3261104"/>
                </a:lnTo>
                <a:lnTo>
                  <a:pt x="0" y="3261104"/>
                </a:lnTo>
                <a:lnTo>
                  <a:pt x="0" y="0"/>
                </a:lnTo>
                <a:close/>
              </a:path>
            </a:pathLst>
          </a:custGeom>
          <a:blipFill>
            <a:blip r:embed="rId11"/>
            <a:stretch>
              <a:fillRect/>
            </a:stretch>
          </a:blipFill>
        </p:spPr>
      </p:sp>
      <p:sp>
        <p:nvSpPr>
          <p:cNvPr id="14" name="TextBox 14"/>
          <p:cNvSpPr txBox="1"/>
          <p:nvPr/>
        </p:nvSpPr>
        <p:spPr>
          <a:xfrm>
            <a:off x="378444" y="1000757"/>
            <a:ext cx="5195806" cy="1953108"/>
          </a:xfrm>
          <a:prstGeom prst="rect">
            <a:avLst/>
          </a:prstGeom>
        </p:spPr>
        <p:txBody>
          <a:bodyPr lIns="0" tIns="0" rIns="0" bIns="0" rtlCol="0" anchor="t">
            <a:spAutoFit/>
          </a:bodyPr>
          <a:lstStyle/>
          <a:p>
            <a:pPr algn="l">
              <a:lnSpc>
                <a:spcPts val="5023"/>
              </a:lnSpc>
            </a:pPr>
            <a:r>
              <a:rPr lang="en-US" sz="5287" b="1">
                <a:solidFill>
                  <a:srgbClr val="000000"/>
                </a:solidFill>
                <a:latin typeface="Inter Bold"/>
                <a:ea typeface="Inter Bold"/>
                <a:cs typeface="Inter Bold"/>
                <a:sym typeface="Inter Bold"/>
              </a:rPr>
              <a:t>Sub-fund Administrator’s Report</a:t>
            </a:r>
          </a:p>
        </p:txBody>
      </p:sp>
      <p:sp>
        <p:nvSpPr>
          <p:cNvPr id="15" name="TextBox 15"/>
          <p:cNvSpPr txBox="1"/>
          <p:nvPr/>
        </p:nvSpPr>
        <p:spPr>
          <a:xfrm>
            <a:off x="526195" y="4582649"/>
            <a:ext cx="6160548" cy="3231010"/>
          </a:xfrm>
          <a:prstGeom prst="rect">
            <a:avLst/>
          </a:prstGeom>
        </p:spPr>
        <p:txBody>
          <a:bodyPr lIns="0" tIns="0" rIns="0" bIns="0" rtlCol="0" anchor="t">
            <a:spAutoFit/>
          </a:bodyPr>
          <a:lstStyle/>
          <a:p>
            <a:pPr algn="l">
              <a:lnSpc>
                <a:spcPts val="5190"/>
              </a:lnSpc>
            </a:pPr>
            <a:r>
              <a:rPr lang="en-US" sz="3707" b="1">
                <a:solidFill>
                  <a:srgbClr val="000000"/>
                </a:solidFill>
                <a:latin typeface="Inter Bold"/>
                <a:ea typeface="Inter Bold"/>
                <a:cs typeface="Inter Bold"/>
                <a:sym typeface="Inter Bold"/>
              </a:rPr>
              <a:t>Latonya Brennan</a:t>
            </a:r>
          </a:p>
          <a:p>
            <a:pPr algn="l">
              <a:lnSpc>
                <a:spcPts val="3892"/>
              </a:lnSpc>
            </a:pPr>
            <a:r>
              <a:rPr lang="en-US" sz="2780">
                <a:solidFill>
                  <a:srgbClr val="000000"/>
                </a:solidFill>
                <a:latin typeface="Inter"/>
                <a:ea typeface="Inter"/>
                <a:cs typeface="Inter"/>
                <a:sym typeface="Inter"/>
              </a:rPr>
              <a:t>NJEIF Sub-fund Administrator</a:t>
            </a:r>
          </a:p>
          <a:p>
            <a:pPr algn="l">
              <a:lnSpc>
                <a:spcPts val="3892"/>
              </a:lnSpc>
            </a:pPr>
            <a:r>
              <a:rPr lang="en-US" sz="2780">
                <a:solidFill>
                  <a:srgbClr val="000000"/>
                </a:solidFill>
                <a:latin typeface="Inter"/>
                <a:ea typeface="Inter"/>
                <a:cs typeface="Inter"/>
                <a:sym typeface="Inter"/>
              </a:rPr>
              <a:t>Area Executive Vice President, </a:t>
            </a:r>
          </a:p>
          <a:p>
            <a:pPr algn="l">
              <a:lnSpc>
                <a:spcPts val="3892"/>
              </a:lnSpc>
            </a:pPr>
            <a:r>
              <a:rPr lang="en-US" sz="2780">
                <a:solidFill>
                  <a:srgbClr val="000000"/>
                </a:solidFill>
                <a:latin typeface="Inter"/>
                <a:ea typeface="Inter"/>
                <a:cs typeface="Inter"/>
                <a:sym typeface="Inter"/>
              </a:rPr>
              <a:t>Public Entity, Regional Director, </a:t>
            </a:r>
          </a:p>
          <a:p>
            <a:pPr algn="l">
              <a:lnSpc>
                <a:spcPts val="3892"/>
              </a:lnSpc>
            </a:pPr>
            <a:r>
              <a:rPr lang="en-US" sz="2780">
                <a:solidFill>
                  <a:srgbClr val="000000"/>
                </a:solidFill>
                <a:latin typeface="Inter"/>
                <a:ea typeface="Inter"/>
                <a:cs typeface="Inter"/>
                <a:sym typeface="Inter"/>
              </a:rPr>
              <a:t>AJG NJ North </a:t>
            </a:r>
          </a:p>
          <a:p>
            <a:pPr algn="l">
              <a:lnSpc>
                <a:spcPts val="5190"/>
              </a:lnSpc>
            </a:pPr>
            <a:endParaRPr lang="en-US" sz="2780">
              <a:solidFill>
                <a:srgbClr val="000000"/>
              </a:solidFill>
              <a:latin typeface="Inter"/>
              <a:ea typeface="Inter"/>
              <a:cs typeface="Inter"/>
              <a:sym typeface="Inter"/>
            </a:endParaRPr>
          </a:p>
        </p:txBody>
      </p:sp>
      <p:sp>
        <p:nvSpPr>
          <p:cNvPr id="16" name="TextBox 16"/>
          <p:cNvSpPr txBox="1"/>
          <p:nvPr/>
        </p:nvSpPr>
        <p:spPr>
          <a:xfrm>
            <a:off x="14088810" y="4333858"/>
            <a:ext cx="3016383" cy="573782"/>
          </a:xfrm>
          <a:prstGeom prst="rect">
            <a:avLst/>
          </a:prstGeom>
        </p:spPr>
        <p:txBody>
          <a:bodyPr lIns="0" tIns="0" rIns="0" bIns="0" rtlCol="0" anchor="t">
            <a:spAutoFit/>
          </a:bodyPr>
          <a:lstStyle/>
          <a:p>
            <a:pPr algn="l">
              <a:lnSpc>
                <a:spcPts val="4619"/>
              </a:lnSpc>
            </a:pPr>
            <a:r>
              <a:rPr lang="en-US" sz="3299" b="1">
                <a:solidFill>
                  <a:srgbClr val="000000"/>
                </a:solidFill>
                <a:latin typeface="Inter Bold"/>
                <a:ea typeface="Inter Bold"/>
                <a:cs typeface="Inter Bold"/>
                <a:sym typeface="Inter Bold"/>
              </a:rPr>
              <a:t>Eva Jakowluk</a:t>
            </a:r>
          </a:p>
        </p:txBody>
      </p:sp>
      <p:sp>
        <p:nvSpPr>
          <p:cNvPr id="17" name="TextBox 17"/>
          <p:cNvSpPr txBox="1"/>
          <p:nvPr/>
        </p:nvSpPr>
        <p:spPr>
          <a:xfrm>
            <a:off x="14088810" y="7488668"/>
            <a:ext cx="3334667" cy="573782"/>
          </a:xfrm>
          <a:prstGeom prst="rect">
            <a:avLst/>
          </a:prstGeom>
        </p:spPr>
        <p:txBody>
          <a:bodyPr lIns="0" tIns="0" rIns="0" bIns="0" rtlCol="0" anchor="t">
            <a:spAutoFit/>
          </a:bodyPr>
          <a:lstStyle/>
          <a:p>
            <a:pPr algn="l">
              <a:lnSpc>
                <a:spcPts val="4619"/>
              </a:lnSpc>
            </a:pPr>
            <a:r>
              <a:rPr lang="en-US" sz="3299" b="1">
                <a:solidFill>
                  <a:srgbClr val="000000"/>
                </a:solidFill>
                <a:latin typeface="Inter Bold"/>
                <a:ea typeface="Inter Bold"/>
                <a:cs typeface="Inter Bold"/>
                <a:sym typeface="Inter Bold"/>
              </a:rPr>
              <a:t>Anthony Ciprani</a:t>
            </a:r>
          </a:p>
        </p:txBody>
      </p:sp>
      <p:sp>
        <p:nvSpPr>
          <p:cNvPr id="22" name="Slide Number Placeholder 21">
            <a:extLst>
              <a:ext uri="{FF2B5EF4-FFF2-40B4-BE49-F238E27FC236}">
                <a16:creationId xmlns:a16="http://schemas.microsoft.com/office/drawing/2014/main" id="{8CD3000C-D8FE-4CB5-B399-7B027948D68A}"/>
              </a:ext>
            </a:extLst>
          </p:cNvPr>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44000" y="-304808"/>
            <a:ext cx="9675039" cy="10797397"/>
            <a:chOff x="0" y="0"/>
            <a:chExt cx="3272791" cy="3652453"/>
          </a:xfrm>
        </p:grpSpPr>
        <p:sp>
          <p:nvSpPr>
            <p:cNvPr id="3" name="Freeform 3"/>
            <p:cNvSpPr/>
            <p:nvPr/>
          </p:nvSpPr>
          <p:spPr>
            <a:xfrm>
              <a:off x="0" y="0"/>
              <a:ext cx="3272791" cy="3652453"/>
            </a:xfrm>
            <a:custGeom>
              <a:avLst/>
              <a:gdLst/>
              <a:ahLst/>
              <a:cxnLst/>
              <a:rect l="l" t="t" r="r" b="b"/>
              <a:pathLst>
                <a:path w="3272791" h="3652453">
                  <a:moveTo>
                    <a:pt x="0" y="0"/>
                  </a:moveTo>
                  <a:lnTo>
                    <a:pt x="3272791" y="0"/>
                  </a:lnTo>
                  <a:lnTo>
                    <a:pt x="3272791" y="3652453"/>
                  </a:lnTo>
                  <a:lnTo>
                    <a:pt x="0" y="3652453"/>
                  </a:lnTo>
                  <a:close/>
                </a:path>
              </a:pathLst>
            </a:custGeom>
            <a:solidFill>
              <a:srgbClr val="FFDC68"/>
            </a:solidFill>
          </p:spPr>
        </p:sp>
      </p:grpSp>
      <p:sp>
        <p:nvSpPr>
          <p:cNvPr id="4" name="Freeform 4"/>
          <p:cNvSpPr/>
          <p:nvPr/>
        </p:nvSpPr>
        <p:spPr>
          <a:xfrm>
            <a:off x="2555312" y="8729135"/>
            <a:ext cx="3951097" cy="1058329"/>
          </a:xfrm>
          <a:custGeom>
            <a:avLst/>
            <a:gdLst/>
            <a:ahLst/>
            <a:cxnLst/>
            <a:rect l="l" t="t" r="r" b="b"/>
            <a:pathLst>
              <a:path w="3951097" h="1058329">
                <a:moveTo>
                  <a:pt x="0" y="0"/>
                </a:moveTo>
                <a:lnTo>
                  <a:pt x="3951097" y="0"/>
                </a:lnTo>
                <a:lnTo>
                  <a:pt x="3951097" y="1058330"/>
                </a:lnTo>
                <a:lnTo>
                  <a:pt x="0" y="1058330"/>
                </a:lnTo>
                <a:lnTo>
                  <a:pt x="0" y="0"/>
                </a:lnTo>
                <a:close/>
              </a:path>
            </a:pathLst>
          </a:custGeom>
          <a:blipFill>
            <a:blip r:embed="rId2"/>
            <a:stretch>
              <a:fillRect/>
            </a:stretch>
          </a:blipFill>
        </p:spPr>
      </p:sp>
      <p:sp>
        <p:nvSpPr>
          <p:cNvPr id="5" name="TextBox 5"/>
          <p:cNvSpPr txBox="1"/>
          <p:nvPr/>
        </p:nvSpPr>
        <p:spPr>
          <a:xfrm>
            <a:off x="-1014857" y="961774"/>
            <a:ext cx="11091436" cy="1090612"/>
          </a:xfrm>
          <a:prstGeom prst="rect">
            <a:avLst/>
          </a:prstGeom>
        </p:spPr>
        <p:txBody>
          <a:bodyPr lIns="0" tIns="0" rIns="0" bIns="0" rtlCol="0" anchor="t">
            <a:spAutoFit/>
          </a:bodyPr>
          <a:lstStyle/>
          <a:p>
            <a:pPr algn="ctr">
              <a:lnSpc>
                <a:spcPts val="4312"/>
              </a:lnSpc>
            </a:pPr>
            <a:r>
              <a:rPr lang="en-US" sz="3750" b="1">
                <a:solidFill>
                  <a:srgbClr val="000000"/>
                </a:solidFill>
                <a:latin typeface="Inter Bold"/>
                <a:ea typeface="Inter Bold"/>
                <a:cs typeface="Inter Bold"/>
                <a:sym typeface="Inter Bold"/>
              </a:rPr>
              <a:t>Capehart Scatchard</a:t>
            </a:r>
          </a:p>
          <a:p>
            <a:pPr algn="ctr">
              <a:lnSpc>
                <a:spcPts val="4312"/>
              </a:lnSpc>
            </a:pPr>
            <a:r>
              <a:rPr lang="en-US" sz="3750" b="1">
                <a:solidFill>
                  <a:srgbClr val="000000"/>
                </a:solidFill>
                <a:latin typeface="Inter Bold"/>
                <a:ea typeface="Inter Bold"/>
                <a:cs typeface="Inter Bold"/>
                <a:sym typeface="Inter Bold"/>
              </a:rPr>
              <a:t>Workers’ Compensation Newsletter</a:t>
            </a:r>
          </a:p>
        </p:txBody>
      </p:sp>
      <p:sp>
        <p:nvSpPr>
          <p:cNvPr id="6" name="TextBox 6"/>
          <p:cNvSpPr txBox="1"/>
          <p:nvPr/>
        </p:nvSpPr>
        <p:spPr>
          <a:xfrm>
            <a:off x="645356" y="2660138"/>
            <a:ext cx="7771009" cy="5479415"/>
          </a:xfrm>
          <a:prstGeom prst="rect">
            <a:avLst/>
          </a:prstGeom>
        </p:spPr>
        <p:txBody>
          <a:bodyPr lIns="0" tIns="0" rIns="0" bIns="0" rtlCol="0" anchor="t">
            <a:spAutoFit/>
          </a:bodyPr>
          <a:lstStyle/>
          <a:p>
            <a:pPr marL="604519" lvl="1" indent="-302260" algn="l">
              <a:lnSpc>
                <a:spcPts val="3639"/>
              </a:lnSpc>
              <a:buFont typeface="Arial"/>
              <a:buChar char="•"/>
            </a:pPr>
            <a:r>
              <a:rPr lang="en-US" sz="2799" dirty="0">
                <a:solidFill>
                  <a:srgbClr val="000000"/>
                </a:solidFill>
                <a:latin typeface="Inter"/>
                <a:ea typeface="Inter"/>
                <a:cs typeface="Inter"/>
                <a:sym typeface="Inter"/>
              </a:rPr>
              <a:t>Created exclusively for NJSIG members! </a:t>
            </a:r>
          </a:p>
          <a:p>
            <a:pPr marL="604519" lvl="1" indent="-302260" algn="l">
              <a:lnSpc>
                <a:spcPts val="3639"/>
              </a:lnSpc>
              <a:buFont typeface="Arial"/>
              <a:buChar char="•"/>
            </a:pPr>
            <a:r>
              <a:rPr lang="en-US" sz="2799" dirty="0">
                <a:solidFill>
                  <a:srgbClr val="000000"/>
                </a:solidFill>
                <a:latin typeface="Inter"/>
                <a:ea typeface="Inter"/>
                <a:cs typeface="Inter"/>
                <a:sym typeface="Inter"/>
              </a:rPr>
              <a:t>Breaks down key areas of New Jersey workers’ compensation law that every school district should know.</a:t>
            </a:r>
          </a:p>
          <a:p>
            <a:pPr marL="604519" lvl="1" indent="-302260" algn="l">
              <a:lnSpc>
                <a:spcPts val="3639"/>
              </a:lnSpc>
              <a:buFont typeface="Arial"/>
              <a:buChar char="•"/>
            </a:pPr>
            <a:r>
              <a:rPr lang="en-US" sz="2799" dirty="0">
                <a:solidFill>
                  <a:srgbClr val="000000"/>
                </a:solidFill>
                <a:latin typeface="Inter"/>
                <a:ea typeface="Inter"/>
                <a:cs typeface="Inter"/>
                <a:sym typeface="Inter"/>
              </a:rPr>
              <a:t>Provides practical guidance to help districts: </a:t>
            </a:r>
          </a:p>
          <a:p>
            <a:pPr marL="1209039" lvl="2" indent="-403013" algn="l">
              <a:lnSpc>
                <a:spcPts val="3639"/>
              </a:lnSpc>
              <a:buFont typeface="Arial"/>
              <a:buChar char="⚬"/>
            </a:pPr>
            <a:r>
              <a:rPr lang="en-US" sz="2799" dirty="0">
                <a:solidFill>
                  <a:srgbClr val="000000"/>
                </a:solidFill>
                <a:latin typeface="Inter"/>
                <a:ea typeface="Inter"/>
                <a:cs typeface="Inter"/>
                <a:sym typeface="Inter"/>
              </a:rPr>
              <a:t>Navigate workers’ compensation claims </a:t>
            </a:r>
          </a:p>
          <a:p>
            <a:pPr marL="1209039" lvl="2" indent="-403013" algn="l">
              <a:lnSpc>
                <a:spcPts val="3639"/>
              </a:lnSpc>
              <a:buFont typeface="Arial"/>
              <a:buChar char="⚬"/>
            </a:pPr>
            <a:r>
              <a:rPr lang="en-US" sz="2799" dirty="0">
                <a:solidFill>
                  <a:srgbClr val="000000"/>
                </a:solidFill>
                <a:latin typeface="Inter"/>
                <a:ea typeface="Inter"/>
                <a:cs typeface="Inter"/>
                <a:sym typeface="Inter"/>
              </a:rPr>
              <a:t>Protect employees </a:t>
            </a:r>
          </a:p>
          <a:p>
            <a:pPr marL="1209039" lvl="2" indent="-403013" algn="l">
              <a:lnSpc>
                <a:spcPts val="3639"/>
              </a:lnSpc>
              <a:buFont typeface="Arial"/>
              <a:buChar char="⚬"/>
            </a:pPr>
            <a:r>
              <a:rPr lang="en-US" sz="2799" dirty="0">
                <a:solidFill>
                  <a:srgbClr val="000000"/>
                </a:solidFill>
                <a:latin typeface="Inter"/>
                <a:ea typeface="Inter"/>
                <a:cs typeface="Inter"/>
                <a:sym typeface="Inter"/>
              </a:rPr>
              <a:t>Manage costs </a:t>
            </a:r>
          </a:p>
          <a:p>
            <a:pPr marL="1209039" lvl="2" indent="-403013" algn="l">
              <a:lnSpc>
                <a:spcPts val="3639"/>
              </a:lnSpc>
              <a:buFont typeface="Arial"/>
              <a:buChar char="⚬"/>
            </a:pPr>
            <a:r>
              <a:rPr lang="en-US" sz="2799" dirty="0">
                <a:solidFill>
                  <a:srgbClr val="000000"/>
                </a:solidFill>
                <a:latin typeface="Inter"/>
                <a:ea typeface="Inter"/>
                <a:cs typeface="Inter"/>
                <a:sym typeface="Inter"/>
              </a:rPr>
              <a:t>Take a more proactive approach to workers’ compensation risk</a:t>
            </a:r>
          </a:p>
        </p:txBody>
      </p:sp>
      <p:sp>
        <p:nvSpPr>
          <p:cNvPr id="7" name="TextBox 7"/>
          <p:cNvSpPr txBox="1"/>
          <p:nvPr/>
        </p:nvSpPr>
        <p:spPr>
          <a:xfrm>
            <a:off x="10009930" y="2660138"/>
            <a:ext cx="7943180" cy="3650615"/>
          </a:xfrm>
          <a:prstGeom prst="rect">
            <a:avLst/>
          </a:prstGeom>
        </p:spPr>
        <p:txBody>
          <a:bodyPr lIns="0" tIns="0" rIns="0" bIns="0" rtlCol="0" anchor="t">
            <a:spAutoFit/>
          </a:bodyPr>
          <a:lstStyle/>
          <a:p>
            <a:pPr marL="604519" lvl="1" indent="-302260" algn="l">
              <a:lnSpc>
                <a:spcPts val="3639"/>
              </a:lnSpc>
              <a:buFont typeface="Arial"/>
              <a:buChar char="•"/>
            </a:pPr>
            <a:r>
              <a:rPr lang="en-US" sz="2799" dirty="0">
                <a:solidFill>
                  <a:srgbClr val="000000"/>
                </a:solidFill>
                <a:latin typeface="Inter"/>
                <a:ea typeface="Inter"/>
                <a:cs typeface="Inter"/>
                <a:sym typeface="Inter"/>
              </a:rPr>
              <a:t>Written by New Jersey school law experts.</a:t>
            </a:r>
          </a:p>
          <a:p>
            <a:pPr marL="604519" lvl="1" indent="-302260" algn="l">
              <a:lnSpc>
                <a:spcPts val="3639"/>
              </a:lnSpc>
              <a:buFont typeface="Arial"/>
              <a:buChar char="•"/>
            </a:pPr>
            <a:r>
              <a:rPr lang="en-US" sz="2799" dirty="0">
                <a:solidFill>
                  <a:srgbClr val="000000"/>
                </a:solidFill>
                <a:latin typeface="Inter"/>
                <a:ea typeface="Inter"/>
                <a:cs typeface="Inter"/>
                <a:sym typeface="Inter"/>
              </a:rPr>
              <a:t>Supported by school risk management professionals.</a:t>
            </a:r>
          </a:p>
          <a:p>
            <a:pPr marL="604519" lvl="1" indent="-302260" algn="l">
              <a:lnSpc>
                <a:spcPts val="3639"/>
              </a:lnSpc>
              <a:buFont typeface="Arial"/>
              <a:buChar char="•"/>
            </a:pPr>
            <a:r>
              <a:rPr lang="en-US" sz="2799" dirty="0">
                <a:solidFill>
                  <a:srgbClr val="000000"/>
                </a:solidFill>
                <a:latin typeface="Inter"/>
                <a:ea typeface="Inter"/>
                <a:cs typeface="Inter"/>
                <a:sym typeface="Inter"/>
              </a:rPr>
              <a:t>Provides school business officials and administrators with practical insight into:</a:t>
            </a:r>
          </a:p>
          <a:p>
            <a:pPr marL="1209039" lvl="2" indent="-403013" algn="l">
              <a:lnSpc>
                <a:spcPts val="3639"/>
              </a:lnSpc>
              <a:buFont typeface="Arial"/>
              <a:buChar char="⚬"/>
            </a:pPr>
            <a:r>
              <a:rPr lang="en-US" sz="2799" dirty="0">
                <a:solidFill>
                  <a:srgbClr val="000000"/>
                </a:solidFill>
                <a:latin typeface="Inter"/>
                <a:ea typeface="Inter"/>
                <a:cs typeface="Inter"/>
                <a:sym typeface="Inter"/>
              </a:rPr>
              <a:t>Current legal challenges</a:t>
            </a:r>
          </a:p>
          <a:p>
            <a:pPr marL="1209039" lvl="2" indent="-403013" algn="l">
              <a:lnSpc>
                <a:spcPts val="3639"/>
              </a:lnSpc>
              <a:buFont typeface="Arial"/>
              <a:buChar char="⚬"/>
            </a:pPr>
            <a:r>
              <a:rPr lang="en-US" sz="2799" dirty="0">
                <a:solidFill>
                  <a:srgbClr val="000000"/>
                </a:solidFill>
                <a:latin typeface="Inter"/>
                <a:ea typeface="Inter"/>
                <a:cs typeface="Inter"/>
                <a:sym typeface="Inter"/>
              </a:rPr>
              <a:t>Emerging legal issues</a:t>
            </a:r>
          </a:p>
          <a:p>
            <a:pPr marL="1209039" lvl="2" indent="-403013" algn="l">
              <a:lnSpc>
                <a:spcPts val="3639"/>
              </a:lnSpc>
              <a:buFont typeface="Arial"/>
              <a:buChar char="⚬"/>
            </a:pPr>
            <a:r>
              <a:rPr lang="en-US" sz="2799" dirty="0">
                <a:solidFill>
                  <a:srgbClr val="000000"/>
                </a:solidFill>
                <a:latin typeface="Inter"/>
                <a:ea typeface="Inter"/>
                <a:cs typeface="Inter"/>
                <a:sym typeface="Inter"/>
              </a:rPr>
              <a:t>Risk management considerations</a:t>
            </a:r>
          </a:p>
        </p:txBody>
      </p:sp>
      <p:sp>
        <p:nvSpPr>
          <p:cNvPr id="8" name="TextBox 8"/>
          <p:cNvSpPr txBox="1"/>
          <p:nvPr/>
        </p:nvSpPr>
        <p:spPr>
          <a:xfrm>
            <a:off x="9144000" y="971550"/>
            <a:ext cx="9144000" cy="1090597"/>
          </a:xfrm>
          <a:prstGeom prst="rect">
            <a:avLst/>
          </a:prstGeom>
        </p:spPr>
        <p:txBody>
          <a:bodyPr lIns="0" tIns="0" rIns="0" bIns="0" rtlCol="0" anchor="t">
            <a:spAutoFit/>
          </a:bodyPr>
          <a:lstStyle/>
          <a:p>
            <a:pPr algn="ctr">
              <a:lnSpc>
                <a:spcPts val="4309"/>
              </a:lnSpc>
            </a:pPr>
            <a:r>
              <a:rPr lang="en-US" sz="3747" b="1">
                <a:solidFill>
                  <a:srgbClr val="000000"/>
                </a:solidFill>
                <a:latin typeface="Inter Bold"/>
                <a:ea typeface="Inter Bold"/>
                <a:cs typeface="Inter Bold"/>
                <a:sym typeface="Inter Bold"/>
              </a:rPr>
              <a:t>New Jersey School Law Central</a:t>
            </a:r>
          </a:p>
          <a:p>
            <a:pPr algn="ctr">
              <a:lnSpc>
                <a:spcPts val="4309"/>
              </a:lnSpc>
            </a:pPr>
            <a:r>
              <a:rPr lang="en-US" sz="3747" b="1">
                <a:solidFill>
                  <a:srgbClr val="000000"/>
                </a:solidFill>
                <a:latin typeface="Inter Bold"/>
                <a:ea typeface="Inter Bold"/>
                <a:cs typeface="Inter Bold"/>
                <a:sym typeface="Inter Bold"/>
              </a:rPr>
              <a:t>Newsletter</a:t>
            </a:r>
          </a:p>
        </p:txBody>
      </p:sp>
      <p:sp>
        <p:nvSpPr>
          <p:cNvPr id="9" name="Freeform 9"/>
          <p:cNvSpPr/>
          <p:nvPr/>
        </p:nvSpPr>
        <p:spPr>
          <a:xfrm>
            <a:off x="10972747" y="7708919"/>
            <a:ext cx="6017545" cy="2040432"/>
          </a:xfrm>
          <a:custGeom>
            <a:avLst/>
            <a:gdLst/>
            <a:ahLst/>
            <a:cxnLst/>
            <a:rect l="l" t="t" r="r" b="b"/>
            <a:pathLst>
              <a:path w="6017545" h="2040432">
                <a:moveTo>
                  <a:pt x="0" y="0"/>
                </a:moveTo>
                <a:lnTo>
                  <a:pt x="6017545" y="0"/>
                </a:lnTo>
                <a:lnTo>
                  <a:pt x="6017545" y="2040432"/>
                </a:lnTo>
                <a:lnTo>
                  <a:pt x="0" y="2040432"/>
                </a:lnTo>
                <a:lnTo>
                  <a:pt x="0" y="0"/>
                </a:lnTo>
                <a:close/>
              </a:path>
            </a:pathLst>
          </a:custGeom>
          <a:blipFill>
            <a:blip r:embed="rId3"/>
            <a:stretch>
              <a:fillRect/>
            </a:stretch>
          </a:blipFill>
        </p:spPr>
      </p:sp>
      <p:sp>
        <p:nvSpPr>
          <p:cNvPr id="14" name="Slide Number Placeholder 13">
            <a:extLst>
              <a:ext uri="{FF2B5EF4-FFF2-40B4-BE49-F238E27FC236}">
                <a16:creationId xmlns:a16="http://schemas.microsoft.com/office/drawing/2014/main" id="{A395A040-90CF-4115-9E66-123811031633}"/>
              </a:ext>
            </a:extLst>
          </p:cNvPr>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272587" y="4297344"/>
            <a:ext cx="6060115" cy="5244754"/>
          </a:xfrm>
          <a:custGeom>
            <a:avLst/>
            <a:gdLst/>
            <a:ahLst/>
            <a:cxnLst/>
            <a:rect l="l" t="t" r="r" b="b"/>
            <a:pathLst>
              <a:path w="6060115" h="5244754">
                <a:moveTo>
                  <a:pt x="0" y="0"/>
                </a:moveTo>
                <a:lnTo>
                  <a:pt x="6060115" y="0"/>
                </a:lnTo>
                <a:lnTo>
                  <a:pt x="6060115" y="5244754"/>
                </a:lnTo>
                <a:lnTo>
                  <a:pt x="0" y="524475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776234" y="4944773"/>
            <a:ext cx="3052821" cy="3949896"/>
          </a:xfrm>
          <a:custGeom>
            <a:avLst/>
            <a:gdLst/>
            <a:ahLst/>
            <a:cxnLst/>
            <a:rect l="l" t="t" r="r" b="b"/>
            <a:pathLst>
              <a:path w="3052821" h="3949896">
                <a:moveTo>
                  <a:pt x="0" y="0"/>
                </a:moveTo>
                <a:lnTo>
                  <a:pt x="3052821" y="0"/>
                </a:lnTo>
                <a:lnTo>
                  <a:pt x="3052821" y="3949896"/>
                </a:lnTo>
                <a:lnTo>
                  <a:pt x="0" y="3949896"/>
                </a:lnTo>
                <a:lnTo>
                  <a:pt x="0" y="0"/>
                </a:lnTo>
                <a:close/>
              </a:path>
            </a:pathLst>
          </a:custGeom>
          <a:blipFill>
            <a:blip r:embed="rId4"/>
            <a:stretch>
              <a:fillRect/>
            </a:stretch>
          </a:blipFill>
        </p:spPr>
      </p:sp>
      <p:sp>
        <p:nvSpPr>
          <p:cNvPr id="4" name="Freeform 4"/>
          <p:cNvSpPr/>
          <p:nvPr/>
        </p:nvSpPr>
        <p:spPr>
          <a:xfrm rot="5400000">
            <a:off x="11955298" y="4297344"/>
            <a:ext cx="6060115" cy="5244754"/>
          </a:xfrm>
          <a:custGeom>
            <a:avLst/>
            <a:gdLst/>
            <a:ahLst/>
            <a:cxnLst/>
            <a:rect l="l" t="t" r="r" b="b"/>
            <a:pathLst>
              <a:path w="6060115" h="5244754">
                <a:moveTo>
                  <a:pt x="0" y="0"/>
                </a:moveTo>
                <a:lnTo>
                  <a:pt x="6060115" y="0"/>
                </a:lnTo>
                <a:lnTo>
                  <a:pt x="6060115" y="5244754"/>
                </a:lnTo>
                <a:lnTo>
                  <a:pt x="0" y="524475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13570508" y="4918522"/>
            <a:ext cx="2829695" cy="4002397"/>
          </a:xfrm>
          <a:custGeom>
            <a:avLst/>
            <a:gdLst/>
            <a:ahLst/>
            <a:cxnLst/>
            <a:rect l="l" t="t" r="r" b="b"/>
            <a:pathLst>
              <a:path w="2829695" h="4002397">
                <a:moveTo>
                  <a:pt x="0" y="0"/>
                </a:moveTo>
                <a:lnTo>
                  <a:pt x="2829695" y="0"/>
                </a:lnTo>
                <a:lnTo>
                  <a:pt x="2829695" y="4002397"/>
                </a:lnTo>
                <a:lnTo>
                  <a:pt x="0" y="4002397"/>
                </a:lnTo>
                <a:lnTo>
                  <a:pt x="0" y="0"/>
                </a:lnTo>
                <a:close/>
              </a:path>
            </a:pathLst>
          </a:custGeom>
          <a:blipFill>
            <a:blip r:embed="rId7"/>
            <a:stretch>
              <a:fillRect/>
            </a:stretch>
          </a:blipFill>
        </p:spPr>
      </p:sp>
      <p:sp>
        <p:nvSpPr>
          <p:cNvPr id="6" name="TextBox 6"/>
          <p:cNvSpPr txBox="1"/>
          <p:nvPr/>
        </p:nvSpPr>
        <p:spPr>
          <a:xfrm>
            <a:off x="946275" y="2748566"/>
            <a:ext cx="4712739" cy="893445"/>
          </a:xfrm>
          <a:prstGeom prst="rect">
            <a:avLst/>
          </a:prstGeom>
        </p:spPr>
        <p:txBody>
          <a:bodyPr lIns="0" tIns="0" rIns="0" bIns="0" rtlCol="0" anchor="t">
            <a:spAutoFit/>
          </a:bodyPr>
          <a:lstStyle/>
          <a:p>
            <a:pPr algn="ctr">
              <a:lnSpc>
                <a:spcPts val="3540"/>
              </a:lnSpc>
            </a:pPr>
            <a:r>
              <a:rPr lang="en-US" sz="3000" b="1">
                <a:solidFill>
                  <a:srgbClr val="000000"/>
                </a:solidFill>
                <a:latin typeface="Inter Bold"/>
                <a:ea typeface="Inter Bold"/>
                <a:cs typeface="Inter Bold"/>
                <a:sym typeface="Inter Bold"/>
              </a:rPr>
              <a:t>Monday Madness</a:t>
            </a:r>
          </a:p>
          <a:p>
            <a:pPr algn="ctr">
              <a:lnSpc>
                <a:spcPts val="3540"/>
              </a:lnSpc>
            </a:pPr>
            <a:r>
              <a:rPr lang="en-US" sz="3000" b="1">
                <a:solidFill>
                  <a:srgbClr val="000000"/>
                </a:solidFill>
                <a:latin typeface="Inter Bold"/>
                <a:ea typeface="Inter Bold"/>
                <a:cs typeface="Inter Bold"/>
                <a:sym typeface="Inter Bold"/>
              </a:rPr>
              <a:t>Training Sessions</a:t>
            </a:r>
          </a:p>
        </p:txBody>
      </p:sp>
      <p:sp>
        <p:nvSpPr>
          <p:cNvPr id="7" name="TextBox 7"/>
          <p:cNvSpPr txBox="1"/>
          <p:nvPr/>
        </p:nvSpPr>
        <p:spPr>
          <a:xfrm>
            <a:off x="12948171" y="2435448"/>
            <a:ext cx="4074369" cy="1341120"/>
          </a:xfrm>
          <a:prstGeom prst="rect">
            <a:avLst/>
          </a:prstGeom>
        </p:spPr>
        <p:txBody>
          <a:bodyPr lIns="0" tIns="0" rIns="0" bIns="0" rtlCol="0" anchor="t">
            <a:spAutoFit/>
          </a:bodyPr>
          <a:lstStyle/>
          <a:p>
            <a:pPr algn="ctr">
              <a:lnSpc>
                <a:spcPts val="3540"/>
              </a:lnSpc>
            </a:pPr>
            <a:r>
              <a:rPr lang="en-US" sz="3000" b="1">
                <a:solidFill>
                  <a:srgbClr val="000000"/>
                </a:solidFill>
                <a:latin typeface="Inter Bold"/>
                <a:ea typeface="Inter Bold"/>
                <a:cs typeface="Inter Bold"/>
                <a:sym typeface="Inter Bold"/>
              </a:rPr>
              <a:t>Operations Support Leadership Academy (OSLA)</a:t>
            </a:r>
          </a:p>
        </p:txBody>
      </p:sp>
      <p:sp>
        <p:nvSpPr>
          <p:cNvPr id="8" name="Freeform 8"/>
          <p:cNvSpPr/>
          <p:nvPr/>
        </p:nvSpPr>
        <p:spPr>
          <a:xfrm rot="5400000">
            <a:off x="6113943" y="2524041"/>
            <a:ext cx="6060115" cy="5244754"/>
          </a:xfrm>
          <a:custGeom>
            <a:avLst/>
            <a:gdLst/>
            <a:ahLst/>
            <a:cxnLst/>
            <a:rect l="l" t="t" r="r" b="b"/>
            <a:pathLst>
              <a:path w="6060115" h="5244754">
                <a:moveTo>
                  <a:pt x="0" y="0"/>
                </a:moveTo>
                <a:lnTo>
                  <a:pt x="6060114" y="0"/>
                </a:lnTo>
                <a:lnTo>
                  <a:pt x="6060114" y="5244754"/>
                </a:lnTo>
                <a:lnTo>
                  <a:pt x="0" y="524475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7632318" y="3190526"/>
            <a:ext cx="3023364" cy="3911783"/>
          </a:xfrm>
          <a:custGeom>
            <a:avLst/>
            <a:gdLst/>
            <a:ahLst/>
            <a:cxnLst/>
            <a:rect l="l" t="t" r="r" b="b"/>
            <a:pathLst>
              <a:path w="3023364" h="3911783">
                <a:moveTo>
                  <a:pt x="0" y="0"/>
                </a:moveTo>
                <a:lnTo>
                  <a:pt x="3023364" y="0"/>
                </a:lnTo>
                <a:lnTo>
                  <a:pt x="3023364" y="3911784"/>
                </a:lnTo>
                <a:lnTo>
                  <a:pt x="0" y="3911784"/>
                </a:lnTo>
                <a:lnTo>
                  <a:pt x="0" y="0"/>
                </a:lnTo>
                <a:close/>
              </a:path>
            </a:pathLst>
          </a:custGeom>
          <a:blipFill>
            <a:blip r:embed="rId10"/>
            <a:stretch>
              <a:fillRect/>
            </a:stretch>
          </a:blipFill>
        </p:spPr>
      </p:sp>
      <p:sp>
        <p:nvSpPr>
          <p:cNvPr id="10" name="TextBox 10"/>
          <p:cNvSpPr txBox="1"/>
          <p:nvPr/>
        </p:nvSpPr>
        <p:spPr>
          <a:xfrm>
            <a:off x="7106815" y="8435144"/>
            <a:ext cx="4074369" cy="893445"/>
          </a:xfrm>
          <a:prstGeom prst="rect">
            <a:avLst/>
          </a:prstGeom>
        </p:spPr>
        <p:txBody>
          <a:bodyPr lIns="0" tIns="0" rIns="0" bIns="0" rtlCol="0" anchor="t">
            <a:spAutoFit/>
          </a:bodyPr>
          <a:lstStyle/>
          <a:p>
            <a:pPr algn="ctr">
              <a:lnSpc>
                <a:spcPts val="3540"/>
              </a:lnSpc>
            </a:pPr>
            <a:r>
              <a:rPr lang="en-US" sz="3000" b="1">
                <a:solidFill>
                  <a:srgbClr val="000000"/>
                </a:solidFill>
                <a:latin typeface="Inter Bold"/>
                <a:ea typeface="Inter Bold"/>
                <a:cs typeface="Inter Bold"/>
                <a:sym typeface="Inter Bold"/>
              </a:rPr>
              <a:t>LEGAL ONE</a:t>
            </a:r>
          </a:p>
          <a:p>
            <a:pPr algn="ctr">
              <a:lnSpc>
                <a:spcPts val="3540"/>
              </a:lnSpc>
            </a:pPr>
            <a:r>
              <a:rPr lang="en-US" sz="3000" b="1">
                <a:solidFill>
                  <a:srgbClr val="000000"/>
                </a:solidFill>
                <a:latin typeface="Inter Bold"/>
                <a:ea typeface="Inter Bold"/>
                <a:cs typeface="Inter Bold"/>
                <a:sym typeface="Inter Bold"/>
              </a:rPr>
              <a:t>Podcast</a:t>
            </a:r>
          </a:p>
        </p:txBody>
      </p:sp>
      <p:sp>
        <p:nvSpPr>
          <p:cNvPr id="11" name="TextBox 11"/>
          <p:cNvSpPr txBox="1"/>
          <p:nvPr/>
        </p:nvSpPr>
        <p:spPr>
          <a:xfrm>
            <a:off x="584013" y="673000"/>
            <a:ext cx="14401342" cy="873326"/>
          </a:xfrm>
          <a:prstGeom prst="rect">
            <a:avLst/>
          </a:prstGeom>
        </p:spPr>
        <p:txBody>
          <a:bodyPr lIns="0" tIns="0" rIns="0" bIns="0" rtlCol="0" anchor="t">
            <a:spAutoFit/>
          </a:bodyPr>
          <a:lstStyle/>
          <a:p>
            <a:pPr algn="l">
              <a:lnSpc>
                <a:spcPts val="6466"/>
              </a:lnSpc>
            </a:pPr>
            <a:r>
              <a:rPr lang="en-US" sz="6806" b="1">
                <a:solidFill>
                  <a:srgbClr val="000000"/>
                </a:solidFill>
                <a:latin typeface="Inter Bold"/>
                <a:ea typeface="Inter Bold"/>
                <a:cs typeface="Inter Bold"/>
                <a:sym typeface="Inter Bold"/>
              </a:rPr>
              <a:t>LEGAL ONE Trainings</a:t>
            </a:r>
          </a:p>
        </p:txBody>
      </p:sp>
      <p:sp>
        <p:nvSpPr>
          <p:cNvPr id="16" name="Slide Number Placeholder 15">
            <a:extLst>
              <a:ext uri="{FF2B5EF4-FFF2-40B4-BE49-F238E27FC236}">
                <a16:creationId xmlns:a16="http://schemas.microsoft.com/office/drawing/2014/main" id="{DBE5F184-25EE-49DE-87DB-FA65CDA10884}"/>
              </a:ext>
            </a:extLst>
          </p:cNvPr>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797720" y="-272353"/>
            <a:ext cx="3006634" cy="2602105"/>
          </a:xfrm>
          <a:custGeom>
            <a:avLst/>
            <a:gdLst/>
            <a:ahLst/>
            <a:cxnLst/>
            <a:rect l="l" t="t" r="r" b="b"/>
            <a:pathLst>
              <a:path w="3006634" h="2602105">
                <a:moveTo>
                  <a:pt x="0" y="0"/>
                </a:moveTo>
                <a:lnTo>
                  <a:pt x="3006635" y="0"/>
                </a:lnTo>
                <a:lnTo>
                  <a:pt x="3006635" y="2602106"/>
                </a:lnTo>
                <a:lnTo>
                  <a:pt x="0" y="26021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6795381">
            <a:off x="8064381" y="-4579269"/>
            <a:ext cx="8272267" cy="7159271"/>
          </a:xfrm>
          <a:custGeom>
            <a:avLst/>
            <a:gdLst/>
            <a:ahLst/>
            <a:cxnLst/>
            <a:rect l="l" t="t" r="r" b="b"/>
            <a:pathLst>
              <a:path w="8272267" h="7159271">
                <a:moveTo>
                  <a:pt x="0" y="0"/>
                </a:moveTo>
                <a:lnTo>
                  <a:pt x="8272267" y="0"/>
                </a:lnTo>
                <a:lnTo>
                  <a:pt x="8272267" y="7159272"/>
                </a:lnTo>
                <a:lnTo>
                  <a:pt x="0" y="715927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2232236" y="483239"/>
            <a:ext cx="7233920" cy="1794070"/>
          </a:xfrm>
          <a:custGeom>
            <a:avLst/>
            <a:gdLst/>
            <a:ahLst/>
            <a:cxnLst/>
            <a:rect l="l" t="t" r="r" b="b"/>
            <a:pathLst>
              <a:path w="7233920" h="1794070">
                <a:moveTo>
                  <a:pt x="0" y="0"/>
                </a:moveTo>
                <a:lnTo>
                  <a:pt x="7233919" y="0"/>
                </a:lnTo>
                <a:lnTo>
                  <a:pt x="7233919" y="1794070"/>
                </a:lnTo>
                <a:lnTo>
                  <a:pt x="0" y="1794070"/>
                </a:lnTo>
                <a:lnTo>
                  <a:pt x="0" y="0"/>
                </a:lnTo>
                <a:close/>
              </a:path>
            </a:pathLst>
          </a:custGeom>
          <a:blipFill>
            <a:blip r:embed="rId6"/>
            <a:stretch>
              <a:fillRect/>
            </a:stretch>
          </a:blipFill>
        </p:spPr>
      </p:sp>
      <p:sp>
        <p:nvSpPr>
          <p:cNvPr id="5" name="Freeform 5"/>
          <p:cNvSpPr/>
          <p:nvPr/>
        </p:nvSpPr>
        <p:spPr>
          <a:xfrm>
            <a:off x="10669691" y="483239"/>
            <a:ext cx="6589609" cy="9320522"/>
          </a:xfrm>
          <a:custGeom>
            <a:avLst/>
            <a:gdLst/>
            <a:ahLst/>
            <a:cxnLst/>
            <a:rect l="l" t="t" r="r" b="b"/>
            <a:pathLst>
              <a:path w="6589609" h="9320522">
                <a:moveTo>
                  <a:pt x="0" y="0"/>
                </a:moveTo>
                <a:lnTo>
                  <a:pt x="6589609" y="0"/>
                </a:lnTo>
                <a:lnTo>
                  <a:pt x="6589609" y="9320522"/>
                </a:lnTo>
                <a:lnTo>
                  <a:pt x="0" y="9320522"/>
                </a:lnTo>
                <a:lnTo>
                  <a:pt x="0" y="0"/>
                </a:lnTo>
                <a:close/>
              </a:path>
            </a:pathLst>
          </a:custGeom>
          <a:blipFill>
            <a:blip r:embed="rId7"/>
            <a:stretch>
              <a:fillRect/>
            </a:stretch>
          </a:blipFill>
        </p:spPr>
      </p:sp>
      <p:sp>
        <p:nvSpPr>
          <p:cNvPr id="6" name="TextBox 6"/>
          <p:cNvSpPr txBox="1"/>
          <p:nvPr/>
        </p:nvSpPr>
        <p:spPr>
          <a:xfrm>
            <a:off x="705597" y="2619495"/>
            <a:ext cx="9640991" cy="7439905"/>
          </a:xfrm>
          <a:prstGeom prst="rect">
            <a:avLst/>
          </a:prstGeom>
        </p:spPr>
        <p:txBody>
          <a:bodyPr lIns="0" tIns="0" rIns="0" bIns="0" rtlCol="0" anchor="t">
            <a:spAutoFit/>
          </a:bodyPr>
          <a:lstStyle/>
          <a:p>
            <a:pPr algn="just">
              <a:lnSpc>
                <a:spcPts val="3556"/>
              </a:lnSpc>
            </a:pPr>
            <a:r>
              <a:rPr lang="en-US" sz="2540">
                <a:solidFill>
                  <a:srgbClr val="000000"/>
                </a:solidFill>
                <a:latin typeface="Inter"/>
                <a:ea typeface="Inter"/>
                <a:cs typeface="Inter"/>
                <a:sym typeface="Inter"/>
              </a:rPr>
              <a:t>Designed for busy school leaders, LOOR delivers practical, focused professional development in convenient one-hour virtual sessions. Each session includes a ready-to-use Companion Guide, making it easy for principals, supervisors, and department leaders to bring the conversation—and the learning—back to their own teams.</a:t>
            </a:r>
          </a:p>
          <a:p>
            <a:pPr algn="just">
              <a:lnSpc>
                <a:spcPts val="3556"/>
              </a:lnSpc>
            </a:pPr>
            <a:endParaRPr lang="en-US" sz="2540">
              <a:solidFill>
                <a:srgbClr val="000000"/>
              </a:solidFill>
              <a:latin typeface="Inter"/>
              <a:ea typeface="Inter"/>
              <a:cs typeface="Inter"/>
              <a:sym typeface="Inter"/>
            </a:endParaRPr>
          </a:p>
          <a:p>
            <a:pPr algn="just">
              <a:lnSpc>
                <a:spcPts val="3416"/>
              </a:lnSpc>
            </a:pPr>
            <a:r>
              <a:rPr lang="en-US" sz="2440" b="1">
                <a:solidFill>
                  <a:srgbClr val="000000"/>
                </a:solidFill>
                <a:latin typeface="Inter Bold"/>
                <a:ea typeface="Inter Bold"/>
                <a:cs typeface="Inter Bold"/>
                <a:sym typeface="Inter Bold"/>
              </a:rPr>
              <a:t>Upcoming Virtual Sessions | 9:30–10:30 a.m.</a:t>
            </a:r>
          </a:p>
          <a:p>
            <a:pPr marL="526872" lvl="1" indent="-263436" algn="l">
              <a:lnSpc>
                <a:spcPts val="3416"/>
              </a:lnSpc>
              <a:buFont typeface="Arial"/>
              <a:buChar char="•"/>
            </a:pPr>
            <a:r>
              <a:rPr lang="en-US" sz="2440" b="1">
                <a:solidFill>
                  <a:srgbClr val="000000"/>
                </a:solidFill>
                <a:latin typeface="Inter Bold"/>
                <a:ea typeface="Inter Bold"/>
                <a:cs typeface="Inter Bold"/>
                <a:sym typeface="Inter Bold"/>
              </a:rPr>
              <a:t>September 21:</a:t>
            </a:r>
            <a:r>
              <a:rPr lang="en-US" sz="2440">
                <a:solidFill>
                  <a:srgbClr val="000000"/>
                </a:solidFill>
                <a:latin typeface="Inter"/>
                <a:ea typeface="Inter"/>
                <a:cs typeface="Inter"/>
                <a:sym typeface="Inter"/>
              </a:rPr>
              <a:t> Reporting Obligations for Staff Members</a:t>
            </a:r>
          </a:p>
          <a:p>
            <a:pPr marL="526872" lvl="1" indent="-263436" algn="l">
              <a:lnSpc>
                <a:spcPts val="3416"/>
              </a:lnSpc>
              <a:buFont typeface="Arial"/>
              <a:buChar char="•"/>
            </a:pPr>
            <a:r>
              <a:rPr lang="en-US" sz="2440" b="1">
                <a:solidFill>
                  <a:srgbClr val="000000"/>
                </a:solidFill>
                <a:latin typeface="Inter Bold"/>
                <a:ea typeface="Inter Bold"/>
                <a:cs typeface="Inter Bold"/>
                <a:sym typeface="Inter Bold"/>
              </a:rPr>
              <a:t>October 19:</a:t>
            </a:r>
            <a:r>
              <a:rPr lang="en-US" sz="2440">
                <a:solidFill>
                  <a:srgbClr val="000000"/>
                </a:solidFill>
                <a:latin typeface="Inter"/>
                <a:ea typeface="Inter"/>
                <a:cs typeface="Inter"/>
                <a:sym typeface="Inter"/>
              </a:rPr>
              <a:t> Identifying &amp; Reporting Suspected Harassment, Intimidation &amp; Bullying</a:t>
            </a:r>
          </a:p>
          <a:p>
            <a:pPr marL="526872" lvl="1" indent="-263436" algn="l">
              <a:lnSpc>
                <a:spcPts val="3416"/>
              </a:lnSpc>
              <a:buFont typeface="Arial"/>
              <a:buChar char="•"/>
            </a:pPr>
            <a:r>
              <a:rPr lang="en-US" sz="2440" b="1">
                <a:solidFill>
                  <a:srgbClr val="000000"/>
                </a:solidFill>
                <a:latin typeface="Inter Bold"/>
                <a:ea typeface="Inter Bold"/>
                <a:cs typeface="Inter Bold"/>
                <a:sym typeface="Inter Bold"/>
              </a:rPr>
              <a:t>November 23:</a:t>
            </a:r>
            <a:r>
              <a:rPr lang="en-US" sz="2440">
                <a:solidFill>
                  <a:srgbClr val="000000"/>
                </a:solidFill>
                <a:latin typeface="Inter"/>
                <a:ea typeface="Inter"/>
                <a:cs typeface="Inter"/>
                <a:sym typeface="Inter"/>
              </a:rPr>
              <a:t> Following Chain of Command</a:t>
            </a:r>
          </a:p>
          <a:p>
            <a:pPr marL="526872" lvl="1" indent="-263436" algn="l">
              <a:lnSpc>
                <a:spcPts val="3416"/>
              </a:lnSpc>
              <a:buFont typeface="Arial"/>
              <a:buChar char="•"/>
            </a:pPr>
            <a:r>
              <a:rPr lang="en-US" sz="2440" b="1">
                <a:solidFill>
                  <a:srgbClr val="000000"/>
                </a:solidFill>
                <a:latin typeface="Inter Bold"/>
                <a:ea typeface="Inter Bold"/>
                <a:cs typeface="Inter Bold"/>
                <a:sym typeface="Inter Bold"/>
              </a:rPr>
              <a:t>December 21:</a:t>
            </a:r>
            <a:r>
              <a:rPr lang="en-US" sz="2440">
                <a:solidFill>
                  <a:srgbClr val="000000"/>
                </a:solidFill>
                <a:latin typeface="Inter"/>
                <a:ea typeface="Inter"/>
                <a:cs typeface="Inter"/>
                <a:sym typeface="Inter"/>
              </a:rPr>
              <a:t> Inappropriate Staff Comments</a:t>
            </a:r>
          </a:p>
          <a:p>
            <a:pPr marL="526872" lvl="1" indent="-263436" algn="l">
              <a:lnSpc>
                <a:spcPts val="3416"/>
              </a:lnSpc>
              <a:buFont typeface="Arial"/>
              <a:buChar char="•"/>
            </a:pPr>
            <a:r>
              <a:rPr lang="en-US" sz="2440" b="1">
                <a:solidFill>
                  <a:srgbClr val="000000"/>
                </a:solidFill>
                <a:latin typeface="Inter Bold"/>
                <a:ea typeface="Inter Bold"/>
                <a:cs typeface="Inter Bold"/>
                <a:sym typeface="Inter Bold"/>
              </a:rPr>
              <a:t>March 15:</a:t>
            </a:r>
            <a:r>
              <a:rPr lang="en-US" sz="2440">
                <a:solidFill>
                  <a:srgbClr val="000000"/>
                </a:solidFill>
                <a:latin typeface="Inter"/>
                <a:ea typeface="Inter"/>
                <a:cs typeface="Inter"/>
                <a:sym typeface="Inter"/>
              </a:rPr>
              <a:t> Sexual Harassment Explained &amp; Scenario Analysis</a:t>
            </a:r>
          </a:p>
          <a:p>
            <a:pPr marL="526872" lvl="1" indent="-263436" algn="l">
              <a:lnSpc>
                <a:spcPts val="3416"/>
              </a:lnSpc>
              <a:buFont typeface="Arial"/>
              <a:buChar char="•"/>
            </a:pPr>
            <a:r>
              <a:rPr lang="en-US" sz="2440" b="1">
                <a:solidFill>
                  <a:srgbClr val="000000"/>
                </a:solidFill>
                <a:latin typeface="Inter Bold"/>
                <a:ea typeface="Inter Bold"/>
                <a:cs typeface="Inter Bold"/>
                <a:sym typeface="Inter Bold"/>
              </a:rPr>
              <a:t>April 19:</a:t>
            </a:r>
            <a:r>
              <a:rPr lang="en-US" sz="2440">
                <a:solidFill>
                  <a:srgbClr val="000000"/>
                </a:solidFill>
                <a:latin typeface="Inter"/>
                <a:ea typeface="Inter"/>
                <a:cs typeface="Inter"/>
                <a:sym typeface="Inter"/>
              </a:rPr>
              <a:t> Staff First Amendment Rights</a:t>
            </a:r>
          </a:p>
          <a:p>
            <a:pPr marL="526872" lvl="1" indent="-263436" algn="l">
              <a:lnSpc>
                <a:spcPts val="3416"/>
              </a:lnSpc>
              <a:buFont typeface="Arial"/>
              <a:buChar char="•"/>
            </a:pPr>
            <a:r>
              <a:rPr lang="en-US" sz="2440" b="1">
                <a:solidFill>
                  <a:srgbClr val="000000"/>
                </a:solidFill>
                <a:latin typeface="Inter Bold"/>
                <a:ea typeface="Inter Bold"/>
                <a:cs typeface="Inter Bold"/>
                <a:sym typeface="Inter Bold"/>
              </a:rPr>
              <a:t>May 17:</a:t>
            </a:r>
            <a:r>
              <a:rPr lang="en-US" sz="2440">
                <a:solidFill>
                  <a:srgbClr val="000000"/>
                </a:solidFill>
                <a:latin typeface="Inter"/>
                <a:ea typeface="Inter"/>
                <a:cs typeface="Inter"/>
                <a:sym typeface="Inter"/>
              </a:rPr>
              <a:t> Healthy Workplace Environment Policy </a:t>
            </a:r>
          </a:p>
          <a:p>
            <a:pPr algn="just">
              <a:lnSpc>
                <a:spcPts val="3696"/>
              </a:lnSpc>
            </a:pPr>
            <a:endParaRPr lang="en-US" sz="2440">
              <a:solidFill>
                <a:srgbClr val="000000"/>
              </a:solidFill>
              <a:latin typeface="Inter"/>
              <a:ea typeface="Inter"/>
              <a:cs typeface="Inter"/>
              <a:sym typeface="Inter"/>
            </a:endParaRPr>
          </a:p>
        </p:txBody>
      </p:sp>
      <p:sp>
        <p:nvSpPr>
          <p:cNvPr id="11" name="Slide Number Placeholder 10">
            <a:extLst>
              <a:ext uri="{FF2B5EF4-FFF2-40B4-BE49-F238E27FC236}">
                <a16:creationId xmlns:a16="http://schemas.microsoft.com/office/drawing/2014/main" id="{8A0CFFC6-9B85-4405-9A78-B9CE5BD75895}"/>
              </a:ext>
            </a:extLst>
          </p:cNvPr>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836368" y="779649"/>
            <a:ext cx="10727232" cy="1830705"/>
          </a:xfrm>
          <a:prstGeom prst="rect">
            <a:avLst/>
          </a:prstGeom>
        </p:spPr>
        <p:txBody>
          <a:bodyPr wrap="square" lIns="0" tIns="0" rIns="0" bIns="0" rtlCol="0" anchor="t">
            <a:spAutoFit/>
          </a:bodyPr>
          <a:lstStyle/>
          <a:p>
            <a:pPr algn="l">
              <a:lnSpc>
                <a:spcPts val="7244"/>
              </a:lnSpc>
            </a:pPr>
            <a:r>
              <a:rPr lang="en-US" sz="6300" b="1" dirty="0">
                <a:solidFill>
                  <a:srgbClr val="000000"/>
                </a:solidFill>
                <a:latin typeface="Inter Bold"/>
                <a:ea typeface="Inter Bold"/>
                <a:cs typeface="Inter Bold"/>
                <a:sym typeface="Inter Bold"/>
              </a:rPr>
              <a:t>Training Thursdays with </a:t>
            </a:r>
          </a:p>
          <a:p>
            <a:pPr algn="l">
              <a:lnSpc>
                <a:spcPts val="7244"/>
              </a:lnSpc>
            </a:pPr>
            <a:r>
              <a:rPr lang="en-US" sz="6300" b="1" dirty="0">
                <a:solidFill>
                  <a:srgbClr val="000000"/>
                </a:solidFill>
                <a:latin typeface="Inter Bold"/>
                <a:ea typeface="Inter Bold"/>
                <a:cs typeface="Inter Bold"/>
                <a:sym typeface="Inter Bold"/>
              </a:rPr>
              <a:t>NJ Division on Civil Rights</a:t>
            </a:r>
          </a:p>
        </p:txBody>
      </p:sp>
      <p:sp>
        <p:nvSpPr>
          <p:cNvPr id="3" name="Freeform 3"/>
          <p:cNvSpPr/>
          <p:nvPr/>
        </p:nvSpPr>
        <p:spPr>
          <a:xfrm rot="984738" flipH="1" flipV="1">
            <a:off x="-3471216" y="-651703"/>
            <a:ext cx="3521511" cy="3047707"/>
          </a:xfrm>
          <a:custGeom>
            <a:avLst/>
            <a:gdLst/>
            <a:ahLst/>
            <a:cxnLst/>
            <a:rect l="l" t="t" r="r" b="b"/>
            <a:pathLst>
              <a:path w="3521511" h="3047707">
                <a:moveTo>
                  <a:pt x="3521511" y="3047708"/>
                </a:moveTo>
                <a:lnTo>
                  <a:pt x="0" y="3047708"/>
                </a:lnTo>
                <a:lnTo>
                  <a:pt x="0" y="0"/>
                </a:lnTo>
                <a:lnTo>
                  <a:pt x="3521511" y="0"/>
                </a:lnTo>
                <a:lnTo>
                  <a:pt x="3521511" y="3047708"/>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984738" flipH="1" flipV="1">
            <a:off x="-456444" y="-2017341"/>
            <a:ext cx="3521511" cy="3047707"/>
          </a:xfrm>
          <a:custGeom>
            <a:avLst/>
            <a:gdLst/>
            <a:ahLst/>
            <a:cxnLst/>
            <a:rect l="l" t="t" r="r" b="b"/>
            <a:pathLst>
              <a:path w="3521511" h="3047707">
                <a:moveTo>
                  <a:pt x="3521510" y="3047707"/>
                </a:moveTo>
                <a:lnTo>
                  <a:pt x="0" y="3047707"/>
                </a:lnTo>
                <a:lnTo>
                  <a:pt x="0" y="0"/>
                </a:lnTo>
                <a:lnTo>
                  <a:pt x="3521510" y="0"/>
                </a:lnTo>
                <a:lnTo>
                  <a:pt x="3521510" y="3047707"/>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9815261" flipH="1" flipV="1">
            <a:off x="-1621106" y="1003861"/>
            <a:ext cx="3528805" cy="3054021"/>
          </a:xfrm>
          <a:custGeom>
            <a:avLst/>
            <a:gdLst/>
            <a:ahLst/>
            <a:cxnLst/>
            <a:rect l="l" t="t" r="r" b="b"/>
            <a:pathLst>
              <a:path w="3528805" h="3054021">
                <a:moveTo>
                  <a:pt x="3528805" y="3054020"/>
                </a:moveTo>
                <a:lnTo>
                  <a:pt x="0" y="3054020"/>
                </a:lnTo>
                <a:lnTo>
                  <a:pt x="0" y="0"/>
                </a:lnTo>
                <a:lnTo>
                  <a:pt x="3528805" y="0"/>
                </a:lnTo>
                <a:lnTo>
                  <a:pt x="3528805" y="305402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14204957" y="567554"/>
            <a:ext cx="2146640" cy="2146640"/>
          </a:xfrm>
          <a:custGeom>
            <a:avLst/>
            <a:gdLst/>
            <a:ahLst/>
            <a:cxnLst/>
            <a:rect l="l" t="t" r="r" b="b"/>
            <a:pathLst>
              <a:path w="2146640" h="2146640">
                <a:moveTo>
                  <a:pt x="0" y="0"/>
                </a:moveTo>
                <a:lnTo>
                  <a:pt x="2146640" y="0"/>
                </a:lnTo>
                <a:lnTo>
                  <a:pt x="2146640" y="2146640"/>
                </a:lnTo>
                <a:lnTo>
                  <a:pt x="0" y="2146640"/>
                </a:lnTo>
                <a:lnTo>
                  <a:pt x="0" y="0"/>
                </a:lnTo>
                <a:close/>
              </a:path>
            </a:pathLst>
          </a:custGeom>
          <a:blipFill>
            <a:blip r:embed="rId8"/>
            <a:stretch>
              <a:fillRect/>
            </a:stretch>
          </a:blipFill>
        </p:spPr>
      </p:sp>
      <p:grpSp>
        <p:nvGrpSpPr>
          <p:cNvPr id="7" name="Group 7"/>
          <p:cNvGrpSpPr/>
          <p:nvPr/>
        </p:nvGrpSpPr>
        <p:grpSpPr>
          <a:xfrm>
            <a:off x="1516669" y="3649596"/>
            <a:ext cx="7243482" cy="4664329"/>
            <a:chOff x="0" y="0"/>
            <a:chExt cx="9657977" cy="6219106"/>
          </a:xfrm>
        </p:grpSpPr>
        <p:sp>
          <p:nvSpPr>
            <p:cNvPr id="8" name="TextBox 8"/>
            <p:cNvSpPr txBox="1"/>
            <p:nvPr/>
          </p:nvSpPr>
          <p:spPr>
            <a:xfrm>
              <a:off x="130104" y="38100"/>
              <a:ext cx="9397769" cy="1243720"/>
            </a:xfrm>
            <a:prstGeom prst="rect">
              <a:avLst/>
            </a:prstGeom>
          </p:spPr>
          <p:txBody>
            <a:bodyPr lIns="0" tIns="0" rIns="0" bIns="0" rtlCol="0" anchor="t">
              <a:spAutoFit/>
            </a:bodyPr>
            <a:lstStyle/>
            <a:p>
              <a:pPr algn="ctr">
                <a:lnSpc>
                  <a:spcPts val="3664"/>
                </a:lnSpc>
              </a:pPr>
              <a:r>
                <a:rPr lang="en-US" sz="3361" b="1">
                  <a:solidFill>
                    <a:srgbClr val="000000"/>
                  </a:solidFill>
                  <a:latin typeface="Inter Bold"/>
                  <a:ea typeface="Inter Bold"/>
                  <a:cs typeface="Inter Bold"/>
                  <a:sym typeface="Inter Bold"/>
                </a:rPr>
                <a:t>NJ’s Law Against Discrimination</a:t>
              </a:r>
            </a:p>
            <a:p>
              <a:pPr algn="ctr">
                <a:lnSpc>
                  <a:spcPts val="3664"/>
                </a:lnSpc>
              </a:pPr>
              <a:r>
                <a:rPr lang="en-US" sz="3361" b="1">
                  <a:solidFill>
                    <a:srgbClr val="000000"/>
                  </a:solidFill>
                  <a:latin typeface="Inter Bold"/>
                  <a:ea typeface="Inter Bold"/>
                  <a:cs typeface="Inter Bold"/>
                  <a:sym typeface="Inter Bold"/>
                </a:rPr>
                <a:t>in the Workplace </a:t>
              </a:r>
            </a:p>
          </p:txBody>
        </p:sp>
        <p:sp>
          <p:nvSpPr>
            <p:cNvPr id="9" name="TextBox 9"/>
            <p:cNvSpPr txBox="1"/>
            <p:nvPr/>
          </p:nvSpPr>
          <p:spPr>
            <a:xfrm>
              <a:off x="0" y="1658498"/>
              <a:ext cx="9657977" cy="4560608"/>
            </a:xfrm>
            <a:prstGeom prst="rect">
              <a:avLst/>
            </a:prstGeom>
          </p:spPr>
          <p:txBody>
            <a:bodyPr lIns="0" tIns="0" rIns="0" bIns="0" rtlCol="0" anchor="t">
              <a:spAutoFit/>
            </a:bodyPr>
            <a:lstStyle/>
            <a:p>
              <a:pPr algn="ctr">
                <a:lnSpc>
                  <a:spcPts val="3068"/>
                </a:lnSpc>
              </a:pPr>
              <a:r>
                <a:rPr lang="en-US" sz="2360" b="1">
                  <a:solidFill>
                    <a:srgbClr val="000000"/>
                  </a:solidFill>
                  <a:latin typeface="Inter Bold"/>
                  <a:ea typeface="Inter Bold"/>
                  <a:cs typeface="Inter Bold"/>
                  <a:sym typeface="Inter Bold"/>
                </a:rPr>
                <a:t>Thursday, February 25, 2027  |  10am to 12pm</a:t>
              </a:r>
            </a:p>
            <a:p>
              <a:pPr algn="just">
                <a:lnSpc>
                  <a:spcPts val="3068"/>
                </a:lnSpc>
              </a:pPr>
              <a:endParaRPr lang="en-US" sz="2360" b="1">
                <a:solidFill>
                  <a:srgbClr val="000000"/>
                </a:solidFill>
                <a:latin typeface="Inter Bold"/>
                <a:ea typeface="Inter Bold"/>
                <a:cs typeface="Inter Bold"/>
                <a:sym typeface="Inter Bold"/>
              </a:endParaRPr>
            </a:p>
            <a:p>
              <a:pPr algn="just">
                <a:lnSpc>
                  <a:spcPts val="3068"/>
                </a:lnSpc>
              </a:pPr>
              <a:r>
                <a:rPr lang="en-US" sz="2360">
                  <a:solidFill>
                    <a:srgbClr val="000000"/>
                  </a:solidFill>
                  <a:latin typeface="Inter"/>
                  <a:ea typeface="Inter"/>
                  <a:cs typeface="Inter"/>
                  <a:sym typeface="Inter"/>
                </a:rPr>
                <a:t>Explore how New Jersey’s Law Against Discrimination protects employees—and what supervisors need to know. Through real-world scenarios, participants will tackle discrimination, harassment, accommodations, retaliation, wage equity, and the supervisor’s role in creating a fair and inclusive workplace.</a:t>
              </a:r>
            </a:p>
          </p:txBody>
        </p:sp>
      </p:grpSp>
      <p:grpSp>
        <p:nvGrpSpPr>
          <p:cNvPr id="10" name="Group 10"/>
          <p:cNvGrpSpPr/>
          <p:nvPr/>
        </p:nvGrpSpPr>
        <p:grpSpPr>
          <a:xfrm>
            <a:off x="10354233" y="3420996"/>
            <a:ext cx="7243482" cy="5121529"/>
            <a:chOff x="0" y="0"/>
            <a:chExt cx="9657977" cy="6828706"/>
          </a:xfrm>
        </p:grpSpPr>
        <p:sp>
          <p:nvSpPr>
            <p:cNvPr id="11" name="TextBox 11"/>
            <p:cNvSpPr txBox="1"/>
            <p:nvPr/>
          </p:nvSpPr>
          <p:spPr>
            <a:xfrm>
              <a:off x="170183" y="38100"/>
              <a:ext cx="9317611" cy="1853320"/>
            </a:xfrm>
            <a:prstGeom prst="rect">
              <a:avLst/>
            </a:prstGeom>
          </p:spPr>
          <p:txBody>
            <a:bodyPr lIns="0" tIns="0" rIns="0" bIns="0" rtlCol="0" anchor="t">
              <a:spAutoFit/>
            </a:bodyPr>
            <a:lstStyle/>
            <a:p>
              <a:pPr marL="0" lvl="0" indent="0" algn="ctr">
                <a:lnSpc>
                  <a:spcPts val="3664"/>
                </a:lnSpc>
              </a:pPr>
              <a:r>
                <a:rPr lang="en-US" sz="3361" b="1" u="none" strike="noStrike">
                  <a:solidFill>
                    <a:srgbClr val="000000"/>
                  </a:solidFill>
                  <a:latin typeface="Inter Bold"/>
                  <a:ea typeface="Inter Bold"/>
                  <a:cs typeface="Inter Bold"/>
                  <a:sym typeface="Inter Bold"/>
                </a:rPr>
                <a:t>Reasonable Accommodations in the Workplace &amp; the Law Against Discrimination</a:t>
              </a:r>
            </a:p>
          </p:txBody>
        </p:sp>
        <p:sp>
          <p:nvSpPr>
            <p:cNvPr id="12" name="TextBox 12"/>
            <p:cNvSpPr txBox="1"/>
            <p:nvPr/>
          </p:nvSpPr>
          <p:spPr>
            <a:xfrm>
              <a:off x="0" y="2268098"/>
              <a:ext cx="9657977" cy="4560608"/>
            </a:xfrm>
            <a:prstGeom prst="rect">
              <a:avLst/>
            </a:prstGeom>
          </p:spPr>
          <p:txBody>
            <a:bodyPr lIns="0" tIns="0" rIns="0" bIns="0" rtlCol="0" anchor="t">
              <a:spAutoFit/>
            </a:bodyPr>
            <a:lstStyle/>
            <a:p>
              <a:pPr algn="ctr">
                <a:lnSpc>
                  <a:spcPts val="3068"/>
                </a:lnSpc>
              </a:pPr>
              <a:r>
                <a:rPr lang="en-US" sz="2360" b="1">
                  <a:solidFill>
                    <a:srgbClr val="000000"/>
                  </a:solidFill>
                  <a:latin typeface="Inter Bold"/>
                  <a:ea typeface="Inter Bold"/>
                  <a:cs typeface="Inter Bold"/>
                  <a:sym typeface="Inter Bold"/>
                </a:rPr>
                <a:t>Thursday, March 25, 2027  |  10am to 12pm</a:t>
              </a:r>
            </a:p>
            <a:p>
              <a:pPr algn="just">
                <a:lnSpc>
                  <a:spcPts val="3068"/>
                </a:lnSpc>
              </a:pPr>
              <a:endParaRPr lang="en-US" sz="2360" b="1">
                <a:solidFill>
                  <a:srgbClr val="000000"/>
                </a:solidFill>
                <a:latin typeface="Inter Bold"/>
                <a:ea typeface="Inter Bold"/>
                <a:cs typeface="Inter Bold"/>
                <a:sym typeface="Inter Bold"/>
              </a:endParaRPr>
            </a:p>
            <a:p>
              <a:pPr algn="just">
                <a:lnSpc>
                  <a:spcPts val="3068"/>
                </a:lnSpc>
              </a:pPr>
              <a:r>
                <a:rPr lang="en-US" sz="2360">
                  <a:solidFill>
                    <a:srgbClr val="000000"/>
                  </a:solidFill>
                  <a:latin typeface="Inter"/>
                  <a:ea typeface="Inter"/>
                  <a:cs typeface="Inter"/>
                  <a:sym typeface="Inter"/>
                </a:rPr>
                <a:t>What does a reasonable accommodation really look like in the workplace? Through real-world scenarios and interactive exercises, this training explores NJLAD requirements, the interactive process, disability and pregnancy accommodations, undue hardship, telework, and other common accommodation challenges.</a:t>
              </a:r>
            </a:p>
          </p:txBody>
        </p:sp>
      </p:grpSp>
      <p:sp>
        <p:nvSpPr>
          <p:cNvPr id="13" name="TextBox 13"/>
          <p:cNvSpPr txBox="1"/>
          <p:nvPr/>
        </p:nvSpPr>
        <p:spPr>
          <a:xfrm>
            <a:off x="4683149" y="9058510"/>
            <a:ext cx="9749403" cy="448841"/>
          </a:xfrm>
          <a:prstGeom prst="rect">
            <a:avLst/>
          </a:prstGeom>
        </p:spPr>
        <p:txBody>
          <a:bodyPr wrap="square" lIns="0" tIns="0" rIns="0" bIns="0" rtlCol="0" anchor="t">
            <a:spAutoFit/>
          </a:bodyPr>
          <a:lstStyle/>
          <a:p>
            <a:pPr algn="ctr">
              <a:lnSpc>
                <a:spcPts val="3540"/>
              </a:lnSpc>
              <a:spcBef>
                <a:spcPct val="0"/>
              </a:spcBef>
            </a:pPr>
            <a:r>
              <a:rPr lang="en-US" sz="3000" b="1" dirty="0">
                <a:solidFill>
                  <a:srgbClr val="000000"/>
                </a:solidFill>
                <a:latin typeface="Inter Bold"/>
                <a:ea typeface="Inter Bold"/>
                <a:cs typeface="Inter Bold"/>
                <a:sym typeface="Inter Bold"/>
              </a:rPr>
              <a:t>Contact Latonya Brennan for registration links.</a:t>
            </a:r>
          </a:p>
        </p:txBody>
      </p:sp>
      <p:sp>
        <p:nvSpPr>
          <p:cNvPr id="18" name="Slide Number Placeholder 17">
            <a:extLst>
              <a:ext uri="{FF2B5EF4-FFF2-40B4-BE49-F238E27FC236}">
                <a16:creationId xmlns:a16="http://schemas.microsoft.com/office/drawing/2014/main" id="{B2472E3A-4560-4326-8043-3D2EDF8EFD21}"/>
              </a:ext>
            </a:extLst>
          </p:cNvPr>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4135085" y="1099428"/>
            <a:ext cx="2310251" cy="1761851"/>
            <a:chOff x="0" y="0"/>
            <a:chExt cx="2771140" cy="2113336"/>
          </a:xfrm>
        </p:grpSpPr>
        <p:sp>
          <p:nvSpPr>
            <p:cNvPr id="3" name="Freeform 3"/>
            <p:cNvSpPr/>
            <p:nvPr/>
          </p:nvSpPr>
          <p:spPr>
            <a:xfrm>
              <a:off x="0" y="0"/>
              <a:ext cx="2771140" cy="2113336"/>
            </a:xfrm>
            <a:custGeom>
              <a:avLst/>
              <a:gdLst/>
              <a:ahLst/>
              <a:cxnLst/>
              <a:rect l="l" t="t" r="r" b="b"/>
              <a:pathLst>
                <a:path w="2771140" h="2113336">
                  <a:moveTo>
                    <a:pt x="0" y="0"/>
                  </a:moveTo>
                  <a:lnTo>
                    <a:pt x="0" y="1210366"/>
                  </a:lnTo>
                  <a:lnTo>
                    <a:pt x="1384300" y="2113336"/>
                  </a:lnTo>
                  <a:lnTo>
                    <a:pt x="2771140" y="1210366"/>
                  </a:lnTo>
                  <a:lnTo>
                    <a:pt x="2771140" y="0"/>
                  </a:lnTo>
                  <a:close/>
                </a:path>
              </a:pathLst>
            </a:custGeom>
            <a:solidFill>
              <a:srgbClr val="495E88"/>
            </a:solidFill>
          </p:spPr>
        </p:sp>
      </p:grpSp>
      <p:grpSp>
        <p:nvGrpSpPr>
          <p:cNvPr id="4" name="Group 4"/>
          <p:cNvGrpSpPr/>
          <p:nvPr/>
        </p:nvGrpSpPr>
        <p:grpSpPr>
          <a:xfrm rot="-5400000">
            <a:off x="1211238" y="-1349049"/>
            <a:ext cx="2717196" cy="6658804"/>
            <a:chOff x="0" y="0"/>
            <a:chExt cx="2771140" cy="6791000"/>
          </a:xfrm>
        </p:grpSpPr>
        <p:sp>
          <p:nvSpPr>
            <p:cNvPr id="5" name="Freeform 5"/>
            <p:cNvSpPr/>
            <p:nvPr/>
          </p:nvSpPr>
          <p:spPr>
            <a:xfrm>
              <a:off x="0" y="0"/>
              <a:ext cx="2771140" cy="6791000"/>
            </a:xfrm>
            <a:custGeom>
              <a:avLst/>
              <a:gdLst/>
              <a:ahLst/>
              <a:cxnLst/>
              <a:rect l="l" t="t" r="r" b="b"/>
              <a:pathLst>
                <a:path w="2771140" h="6791000">
                  <a:moveTo>
                    <a:pt x="0" y="0"/>
                  </a:moveTo>
                  <a:lnTo>
                    <a:pt x="0" y="5888030"/>
                  </a:lnTo>
                  <a:lnTo>
                    <a:pt x="1384300" y="6791000"/>
                  </a:lnTo>
                  <a:lnTo>
                    <a:pt x="2771140" y="5888030"/>
                  </a:lnTo>
                  <a:lnTo>
                    <a:pt x="2771140" y="0"/>
                  </a:lnTo>
                  <a:close/>
                </a:path>
              </a:pathLst>
            </a:custGeom>
            <a:solidFill>
              <a:srgbClr val="FFDC68"/>
            </a:solidFill>
          </p:spPr>
        </p:sp>
      </p:grpSp>
      <p:sp>
        <p:nvSpPr>
          <p:cNvPr id="6" name="Freeform 6"/>
          <p:cNvSpPr/>
          <p:nvPr/>
        </p:nvSpPr>
        <p:spPr>
          <a:xfrm>
            <a:off x="16829887" y="8194375"/>
            <a:ext cx="1187180" cy="1780770"/>
          </a:xfrm>
          <a:custGeom>
            <a:avLst/>
            <a:gdLst/>
            <a:ahLst/>
            <a:cxnLst/>
            <a:rect l="l" t="t" r="r" b="b"/>
            <a:pathLst>
              <a:path w="1187180" h="1780770">
                <a:moveTo>
                  <a:pt x="0" y="0"/>
                </a:moveTo>
                <a:lnTo>
                  <a:pt x="1187180" y="0"/>
                </a:lnTo>
                <a:lnTo>
                  <a:pt x="1187180" y="1780769"/>
                </a:lnTo>
                <a:lnTo>
                  <a:pt x="0" y="1780769"/>
                </a:lnTo>
                <a:lnTo>
                  <a:pt x="0" y="0"/>
                </a:lnTo>
                <a:close/>
              </a:path>
            </a:pathLst>
          </a:custGeom>
          <a:blipFill>
            <a:blip r:embed="rId2"/>
            <a:stretch>
              <a:fillRect/>
            </a:stretch>
          </a:blipFill>
        </p:spPr>
      </p:sp>
      <p:sp>
        <p:nvSpPr>
          <p:cNvPr id="7" name="Freeform 7"/>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Freeform 8"/>
          <p:cNvSpPr/>
          <p:nvPr/>
        </p:nvSpPr>
        <p:spPr>
          <a:xfrm rot="213277">
            <a:off x="2551051" y="7752257"/>
            <a:ext cx="3528805"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9" name="Freeform 9"/>
          <p:cNvSpPr/>
          <p:nvPr/>
        </p:nvSpPr>
        <p:spPr>
          <a:xfrm rot="984738">
            <a:off x="14844830" y="76976"/>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0" name="Freeform 10"/>
          <p:cNvSpPr/>
          <p:nvPr/>
        </p:nvSpPr>
        <p:spPr>
          <a:xfrm rot="984738">
            <a:off x="17929132" y="-667501"/>
            <a:ext cx="3521511" cy="3047707"/>
          </a:xfrm>
          <a:custGeom>
            <a:avLst/>
            <a:gdLst/>
            <a:ahLst/>
            <a:cxnLst/>
            <a:rect l="l" t="t" r="r" b="b"/>
            <a:pathLst>
              <a:path w="3521511" h="3047707">
                <a:moveTo>
                  <a:pt x="0" y="0"/>
                </a:moveTo>
                <a:lnTo>
                  <a:pt x="3521511" y="0"/>
                </a:lnTo>
                <a:lnTo>
                  <a:pt x="3521511" y="3047707"/>
                </a:lnTo>
                <a:lnTo>
                  <a:pt x="0" y="304770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1" name="Freeform 11"/>
          <p:cNvSpPr/>
          <p:nvPr/>
        </p:nvSpPr>
        <p:spPr>
          <a:xfrm rot="-9815261">
            <a:off x="12641880" y="-2202899"/>
            <a:ext cx="3528805" cy="3054021"/>
          </a:xfrm>
          <a:custGeom>
            <a:avLst/>
            <a:gdLst/>
            <a:ahLst/>
            <a:cxnLst/>
            <a:rect l="l" t="t" r="r" b="b"/>
            <a:pathLst>
              <a:path w="3528805" h="3054021">
                <a:moveTo>
                  <a:pt x="0" y="0"/>
                </a:moveTo>
                <a:lnTo>
                  <a:pt x="3528805" y="0"/>
                </a:lnTo>
                <a:lnTo>
                  <a:pt x="3528805" y="3054020"/>
                </a:lnTo>
                <a:lnTo>
                  <a:pt x="0" y="305402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2" name="Freeform 12"/>
          <p:cNvSpPr/>
          <p:nvPr/>
        </p:nvSpPr>
        <p:spPr>
          <a:xfrm rot="-9815261">
            <a:off x="17034676" y="2381851"/>
            <a:ext cx="3528805"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3" name="Freeform 13"/>
          <p:cNvSpPr/>
          <p:nvPr/>
        </p:nvSpPr>
        <p:spPr>
          <a:xfrm>
            <a:off x="3100613" y="8606342"/>
            <a:ext cx="2376521" cy="935900"/>
          </a:xfrm>
          <a:custGeom>
            <a:avLst/>
            <a:gdLst/>
            <a:ahLst/>
            <a:cxnLst/>
            <a:rect l="l" t="t" r="r" b="b"/>
            <a:pathLst>
              <a:path w="2376521" h="935900">
                <a:moveTo>
                  <a:pt x="0" y="0"/>
                </a:moveTo>
                <a:lnTo>
                  <a:pt x="2376522" y="0"/>
                </a:lnTo>
                <a:lnTo>
                  <a:pt x="2376522" y="935900"/>
                </a:lnTo>
                <a:lnTo>
                  <a:pt x="0" y="935900"/>
                </a:lnTo>
                <a:lnTo>
                  <a:pt x="0" y="0"/>
                </a:lnTo>
                <a:close/>
              </a:path>
            </a:pathLst>
          </a:custGeom>
          <a:blipFill>
            <a:blip r:embed="rId13"/>
            <a:stretch>
              <a:fillRect/>
            </a:stretch>
          </a:blipFill>
        </p:spPr>
      </p:sp>
      <p:sp>
        <p:nvSpPr>
          <p:cNvPr id="14" name="Freeform 14"/>
          <p:cNvSpPr/>
          <p:nvPr/>
        </p:nvSpPr>
        <p:spPr>
          <a:xfrm>
            <a:off x="9577894" y="2249662"/>
            <a:ext cx="4908120" cy="6356681"/>
          </a:xfrm>
          <a:custGeom>
            <a:avLst/>
            <a:gdLst/>
            <a:ahLst/>
            <a:cxnLst/>
            <a:rect l="l" t="t" r="r" b="b"/>
            <a:pathLst>
              <a:path w="4908120" h="6356681">
                <a:moveTo>
                  <a:pt x="0" y="0"/>
                </a:moveTo>
                <a:lnTo>
                  <a:pt x="4908120" y="0"/>
                </a:lnTo>
                <a:lnTo>
                  <a:pt x="4908120" y="6356680"/>
                </a:lnTo>
                <a:lnTo>
                  <a:pt x="0" y="6356680"/>
                </a:lnTo>
                <a:lnTo>
                  <a:pt x="0" y="0"/>
                </a:lnTo>
                <a:close/>
              </a:path>
            </a:pathLst>
          </a:custGeom>
          <a:blipFill>
            <a:blip r:embed="rId14"/>
            <a:stretch>
              <a:fillRect t="-15781"/>
            </a:stretch>
          </a:blipFill>
        </p:spPr>
      </p:sp>
      <p:sp>
        <p:nvSpPr>
          <p:cNvPr id="15" name="TextBox 15"/>
          <p:cNvSpPr txBox="1"/>
          <p:nvPr/>
        </p:nvSpPr>
        <p:spPr>
          <a:xfrm>
            <a:off x="584013" y="770694"/>
            <a:ext cx="5587123" cy="2511626"/>
          </a:xfrm>
          <a:prstGeom prst="rect">
            <a:avLst/>
          </a:prstGeom>
        </p:spPr>
        <p:txBody>
          <a:bodyPr lIns="0" tIns="0" rIns="0" bIns="0" rtlCol="0" anchor="t">
            <a:spAutoFit/>
          </a:bodyPr>
          <a:lstStyle/>
          <a:p>
            <a:pPr algn="l">
              <a:lnSpc>
                <a:spcPts val="6466"/>
              </a:lnSpc>
            </a:pPr>
            <a:r>
              <a:rPr lang="en-US" sz="6806" b="1">
                <a:solidFill>
                  <a:srgbClr val="000000"/>
                </a:solidFill>
                <a:latin typeface="Inter Bold"/>
                <a:ea typeface="Inter Bold"/>
                <a:cs typeface="Inter Bold"/>
                <a:sym typeface="Inter Bold"/>
              </a:rPr>
              <a:t>NJSIG Executive Update</a:t>
            </a:r>
          </a:p>
        </p:txBody>
      </p:sp>
      <p:sp>
        <p:nvSpPr>
          <p:cNvPr id="16" name="TextBox 16"/>
          <p:cNvSpPr txBox="1"/>
          <p:nvPr/>
        </p:nvSpPr>
        <p:spPr>
          <a:xfrm>
            <a:off x="4011373" y="4497387"/>
            <a:ext cx="5844298" cy="1216026"/>
          </a:xfrm>
          <a:prstGeom prst="rect">
            <a:avLst/>
          </a:prstGeom>
        </p:spPr>
        <p:txBody>
          <a:bodyPr lIns="0" tIns="0" rIns="0" bIns="0" rtlCol="0" anchor="t">
            <a:spAutoFit/>
          </a:bodyPr>
          <a:lstStyle/>
          <a:p>
            <a:pPr algn="l">
              <a:lnSpc>
                <a:spcPts val="5599"/>
              </a:lnSpc>
            </a:pPr>
            <a:r>
              <a:rPr lang="en-US" sz="3999" b="1">
                <a:solidFill>
                  <a:srgbClr val="000000"/>
                </a:solidFill>
                <a:latin typeface="Inter Bold"/>
                <a:ea typeface="Inter Bold"/>
                <a:cs typeface="Inter Bold"/>
                <a:sym typeface="Inter Bold"/>
              </a:rPr>
              <a:t>Jill Deitch, Esq.</a:t>
            </a:r>
          </a:p>
          <a:p>
            <a:pPr algn="l">
              <a:lnSpc>
                <a:spcPts val="4199"/>
              </a:lnSpc>
            </a:pPr>
            <a:r>
              <a:rPr lang="en-US" sz="2999">
                <a:solidFill>
                  <a:srgbClr val="000000"/>
                </a:solidFill>
                <a:latin typeface="Inter"/>
                <a:ea typeface="Inter"/>
                <a:cs typeface="Inter"/>
                <a:sym typeface="Inter"/>
              </a:rPr>
              <a:t>NJSIG Executive Director</a:t>
            </a:r>
          </a:p>
        </p:txBody>
      </p:sp>
      <p:sp>
        <p:nvSpPr>
          <p:cNvPr id="21" name="Slide Number Placeholder 20">
            <a:extLst>
              <a:ext uri="{FF2B5EF4-FFF2-40B4-BE49-F238E27FC236}">
                <a16:creationId xmlns:a16="http://schemas.microsoft.com/office/drawing/2014/main" id="{BF8894DA-82A3-407D-9D1D-3D0CD796E5B7}"/>
              </a:ext>
            </a:extLst>
          </p:cNvPr>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4135085" y="1099428"/>
            <a:ext cx="2310251" cy="1761851"/>
            <a:chOff x="0" y="0"/>
            <a:chExt cx="2771140" cy="2113336"/>
          </a:xfrm>
        </p:grpSpPr>
        <p:sp>
          <p:nvSpPr>
            <p:cNvPr id="3" name="Freeform 3"/>
            <p:cNvSpPr/>
            <p:nvPr/>
          </p:nvSpPr>
          <p:spPr>
            <a:xfrm>
              <a:off x="0" y="0"/>
              <a:ext cx="2771140" cy="2113336"/>
            </a:xfrm>
            <a:custGeom>
              <a:avLst/>
              <a:gdLst/>
              <a:ahLst/>
              <a:cxnLst/>
              <a:rect l="l" t="t" r="r" b="b"/>
              <a:pathLst>
                <a:path w="2771140" h="2113336">
                  <a:moveTo>
                    <a:pt x="0" y="0"/>
                  </a:moveTo>
                  <a:lnTo>
                    <a:pt x="0" y="1210366"/>
                  </a:lnTo>
                  <a:lnTo>
                    <a:pt x="1384300" y="2113336"/>
                  </a:lnTo>
                  <a:lnTo>
                    <a:pt x="2771140" y="1210366"/>
                  </a:lnTo>
                  <a:lnTo>
                    <a:pt x="2771140" y="0"/>
                  </a:lnTo>
                  <a:close/>
                </a:path>
              </a:pathLst>
            </a:custGeom>
            <a:solidFill>
              <a:srgbClr val="495E88"/>
            </a:solidFill>
          </p:spPr>
        </p:sp>
      </p:grpSp>
      <p:grpSp>
        <p:nvGrpSpPr>
          <p:cNvPr id="4" name="Group 4"/>
          <p:cNvGrpSpPr/>
          <p:nvPr/>
        </p:nvGrpSpPr>
        <p:grpSpPr>
          <a:xfrm rot="-5400000">
            <a:off x="1211238" y="-1349049"/>
            <a:ext cx="2717196" cy="6658804"/>
            <a:chOff x="0" y="0"/>
            <a:chExt cx="2771140" cy="6791000"/>
          </a:xfrm>
        </p:grpSpPr>
        <p:sp>
          <p:nvSpPr>
            <p:cNvPr id="5" name="Freeform 5"/>
            <p:cNvSpPr/>
            <p:nvPr/>
          </p:nvSpPr>
          <p:spPr>
            <a:xfrm>
              <a:off x="0" y="0"/>
              <a:ext cx="2771140" cy="6791000"/>
            </a:xfrm>
            <a:custGeom>
              <a:avLst/>
              <a:gdLst/>
              <a:ahLst/>
              <a:cxnLst/>
              <a:rect l="l" t="t" r="r" b="b"/>
              <a:pathLst>
                <a:path w="2771140" h="6791000">
                  <a:moveTo>
                    <a:pt x="0" y="0"/>
                  </a:moveTo>
                  <a:lnTo>
                    <a:pt x="0" y="5888030"/>
                  </a:lnTo>
                  <a:lnTo>
                    <a:pt x="1384300" y="6791000"/>
                  </a:lnTo>
                  <a:lnTo>
                    <a:pt x="2771140" y="5888030"/>
                  </a:lnTo>
                  <a:lnTo>
                    <a:pt x="2771140" y="0"/>
                  </a:lnTo>
                  <a:close/>
                </a:path>
              </a:pathLst>
            </a:custGeom>
            <a:solidFill>
              <a:srgbClr val="FFDC68"/>
            </a:solidFill>
          </p:spPr>
        </p:sp>
      </p:grpSp>
      <p:sp>
        <p:nvSpPr>
          <p:cNvPr id="6" name="Freeform 6"/>
          <p:cNvSpPr/>
          <p:nvPr/>
        </p:nvSpPr>
        <p:spPr>
          <a:xfrm>
            <a:off x="16829887" y="8194375"/>
            <a:ext cx="1187180" cy="1780770"/>
          </a:xfrm>
          <a:custGeom>
            <a:avLst/>
            <a:gdLst/>
            <a:ahLst/>
            <a:cxnLst/>
            <a:rect l="l" t="t" r="r" b="b"/>
            <a:pathLst>
              <a:path w="1187180" h="1780770">
                <a:moveTo>
                  <a:pt x="0" y="0"/>
                </a:moveTo>
                <a:lnTo>
                  <a:pt x="1187180" y="0"/>
                </a:lnTo>
                <a:lnTo>
                  <a:pt x="1187180" y="1780769"/>
                </a:lnTo>
                <a:lnTo>
                  <a:pt x="0" y="1780769"/>
                </a:lnTo>
                <a:lnTo>
                  <a:pt x="0" y="0"/>
                </a:lnTo>
                <a:close/>
              </a:path>
            </a:pathLst>
          </a:custGeom>
          <a:blipFill>
            <a:blip r:embed="rId2"/>
            <a:stretch>
              <a:fillRect/>
            </a:stretch>
          </a:blipFill>
        </p:spPr>
      </p:sp>
      <p:sp>
        <p:nvSpPr>
          <p:cNvPr id="7" name="Freeform 7"/>
          <p:cNvSpPr/>
          <p:nvPr/>
        </p:nvSpPr>
        <p:spPr>
          <a:xfrm rot="-10586722">
            <a:off x="-510115" y="9462400"/>
            <a:ext cx="3521511" cy="3047707"/>
          </a:xfrm>
          <a:custGeom>
            <a:avLst/>
            <a:gdLst/>
            <a:ahLst/>
            <a:cxnLst/>
            <a:rect l="l" t="t" r="r" b="b"/>
            <a:pathLst>
              <a:path w="3521511" h="3047707">
                <a:moveTo>
                  <a:pt x="0" y="0"/>
                </a:moveTo>
                <a:lnTo>
                  <a:pt x="3521511" y="0"/>
                </a:lnTo>
                <a:lnTo>
                  <a:pt x="3521511" y="3047707"/>
                </a:lnTo>
                <a:lnTo>
                  <a:pt x="0" y="304770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Freeform 8"/>
          <p:cNvSpPr/>
          <p:nvPr/>
        </p:nvSpPr>
        <p:spPr>
          <a:xfrm rot="213277">
            <a:off x="2366126" y="8064113"/>
            <a:ext cx="3528805" cy="3054021"/>
          </a:xfrm>
          <a:custGeom>
            <a:avLst/>
            <a:gdLst/>
            <a:ahLst/>
            <a:cxnLst/>
            <a:rect l="l" t="t" r="r" b="b"/>
            <a:pathLst>
              <a:path w="3528805" h="3054021">
                <a:moveTo>
                  <a:pt x="0" y="0"/>
                </a:moveTo>
                <a:lnTo>
                  <a:pt x="3528806" y="0"/>
                </a:lnTo>
                <a:lnTo>
                  <a:pt x="3528806" y="3054020"/>
                </a:lnTo>
                <a:lnTo>
                  <a:pt x="0" y="305402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9" name="Freeform 9"/>
          <p:cNvSpPr/>
          <p:nvPr/>
        </p:nvSpPr>
        <p:spPr>
          <a:xfrm rot="984738">
            <a:off x="14844830" y="76976"/>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0" name="Freeform 10"/>
          <p:cNvSpPr/>
          <p:nvPr/>
        </p:nvSpPr>
        <p:spPr>
          <a:xfrm rot="984738">
            <a:off x="17929132" y="-667501"/>
            <a:ext cx="3521511" cy="3047707"/>
          </a:xfrm>
          <a:custGeom>
            <a:avLst/>
            <a:gdLst/>
            <a:ahLst/>
            <a:cxnLst/>
            <a:rect l="l" t="t" r="r" b="b"/>
            <a:pathLst>
              <a:path w="3521511" h="3047707">
                <a:moveTo>
                  <a:pt x="0" y="0"/>
                </a:moveTo>
                <a:lnTo>
                  <a:pt x="3521511" y="0"/>
                </a:lnTo>
                <a:lnTo>
                  <a:pt x="3521511" y="3047707"/>
                </a:lnTo>
                <a:lnTo>
                  <a:pt x="0" y="304770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1" name="Freeform 11"/>
          <p:cNvSpPr/>
          <p:nvPr/>
        </p:nvSpPr>
        <p:spPr>
          <a:xfrm rot="-9815261">
            <a:off x="12641880" y="-2202899"/>
            <a:ext cx="3528805" cy="3054021"/>
          </a:xfrm>
          <a:custGeom>
            <a:avLst/>
            <a:gdLst/>
            <a:ahLst/>
            <a:cxnLst/>
            <a:rect l="l" t="t" r="r" b="b"/>
            <a:pathLst>
              <a:path w="3528805" h="3054021">
                <a:moveTo>
                  <a:pt x="0" y="0"/>
                </a:moveTo>
                <a:lnTo>
                  <a:pt x="3528805" y="0"/>
                </a:lnTo>
                <a:lnTo>
                  <a:pt x="3528805" y="3054020"/>
                </a:lnTo>
                <a:lnTo>
                  <a:pt x="0" y="305402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2" name="Freeform 12"/>
          <p:cNvSpPr/>
          <p:nvPr/>
        </p:nvSpPr>
        <p:spPr>
          <a:xfrm rot="-9815261">
            <a:off x="17034676" y="2381851"/>
            <a:ext cx="3528805"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3" name="Freeform 13"/>
          <p:cNvSpPr/>
          <p:nvPr/>
        </p:nvSpPr>
        <p:spPr>
          <a:xfrm>
            <a:off x="6999533" y="2228188"/>
            <a:ext cx="9742386" cy="6840232"/>
          </a:xfrm>
          <a:custGeom>
            <a:avLst/>
            <a:gdLst/>
            <a:ahLst/>
            <a:cxnLst/>
            <a:rect l="l" t="t" r="r" b="b"/>
            <a:pathLst>
              <a:path w="9742386" h="6840232">
                <a:moveTo>
                  <a:pt x="0" y="0"/>
                </a:moveTo>
                <a:lnTo>
                  <a:pt x="9742386" y="0"/>
                </a:lnTo>
                <a:lnTo>
                  <a:pt x="9742386" y="6840232"/>
                </a:lnTo>
                <a:lnTo>
                  <a:pt x="0" y="6840232"/>
                </a:lnTo>
                <a:lnTo>
                  <a:pt x="0" y="0"/>
                </a:lnTo>
                <a:close/>
              </a:path>
            </a:pathLst>
          </a:custGeom>
          <a:blipFill>
            <a:blip r:embed="rId13"/>
            <a:stretch>
              <a:fillRect b="-38190"/>
            </a:stretch>
          </a:blipFill>
        </p:spPr>
      </p:sp>
      <p:sp>
        <p:nvSpPr>
          <p:cNvPr id="14" name="TextBox 14"/>
          <p:cNvSpPr txBox="1"/>
          <p:nvPr/>
        </p:nvSpPr>
        <p:spPr>
          <a:xfrm>
            <a:off x="584013" y="1070827"/>
            <a:ext cx="5587123" cy="1744784"/>
          </a:xfrm>
          <a:prstGeom prst="rect">
            <a:avLst/>
          </a:prstGeom>
        </p:spPr>
        <p:txBody>
          <a:bodyPr lIns="0" tIns="0" rIns="0" bIns="0" rtlCol="0" anchor="t">
            <a:spAutoFit/>
          </a:bodyPr>
          <a:lstStyle/>
          <a:p>
            <a:pPr algn="l">
              <a:lnSpc>
                <a:spcPts val="6699"/>
              </a:lnSpc>
            </a:pPr>
            <a:r>
              <a:rPr lang="en-US" sz="6906" b="1">
                <a:solidFill>
                  <a:srgbClr val="000000"/>
                </a:solidFill>
                <a:latin typeface="Inter Bold"/>
                <a:ea typeface="Inter Bold"/>
                <a:cs typeface="Inter Bold"/>
                <a:sym typeface="Inter Bold"/>
              </a:rPr>
              <a:t>Question </a:t>
            </a:r>
          </a:p>
          <a:p>
            <a:pPr algn="l">
              <a:lnSpc>
                <a:spcPts val="6699"/>
              </a:lnSpc>
            </a:pPr>
            <a:r>
              <a:rPr lang="en-US" sz="6906" b="1">
                <a:solidFill>
                  <a:srgbClr val="000000"/>
                </a:solidFill>
                <a:latin typeface="Inter Bold"/>
                <a:ea typeface="Inter Bold"/>
                <a:cs typeface="Inter Bold"/>
                <a:sym typeface="Inter Bold"/>
              </a:rPr>
              <a:t>&amp; Answers</a:t>
            </a:r>
          </a:p>
        </p:txBody>
      </p:sp>
      <p:sp>
        <p:nvSpPr>
          <p:cNvPr id="15" name="TextBox 15"/>
          <p:cNvSpPr txBox="1"/>
          <p:nvPr/>
        </p:nvSpPr>
        <p:spPr>
          <a:xfrm>
            <a:off x="2644694" y="4216379"/>
            <a:ext cx="7052884" cy="2787651"/>
          </a:xfrm>
          <a:prstGeom prst="rect">
            <a:avLst/>
          </a:prstGeom>
        </p:spPr>
        <p:txBody>
          <a:bodyPr lIns="0" tIns="0" rIns="0" bIns="0" rtlCol="0" anchor="t">
            <a:spAutoFit/>
          </a:bodyPr>
          <a:lstStyle/>
          <a:p>
            <a:pPr algn="l">
              <a:lnSpc>
                <a:spcPts val="5599"/>
              </a:lnSpc>
            </a:pPr>
            <a:r>
              <a:rPr lang="en-US" sz="3999" b="1">
                <a:solidFill>
                  <a:srgbClr val="000000"/>
                </a:solidFill>
                <a:latin typeface="Inter Bold"/>
                <a:ea typeface="Inter Bold"/>
                <a:cs typeface="Inter Bold"/>
                <a:sym typeface="Inter Bold"/>
              </a:rPr>
              <a:t>Keith Rosado</a:t>
            </a:r>
          </a:p>
          <a:p>
            <a:pPr algn="l">
              <a:lnSpc>
                <a:spcPts val="4199"/>
              </a:lnSpc>
            </a:pPr>
            <a:r>
              <a:rPr lang="en-US" sz="2999">
                <a:solidFill>
                  <a:srgbClr val="000000"/>
                </a:solidFill>
                <a:latin typeface="Inter"/>
                <a:ea typeface="Inter"/>
                <a:cs typeface="Inter"/>
                <a:sym typeface="Inter"/>
              </a:rPr>
              <a:t>NJEIF Chairperson</a:t>
            </a:r>
          </a:p>
          <a:p>
            <a:pPr algn="l">
              <a:lnSpc>
                <a:spcPts val="4199"/>
              </a:lnSpc>
            </a:pPr>
            <a:r>
              <a:rPr lang="en-US" sz="2999">
                <a:solidFill>
                  <a:srgbClr val="000000"/>
                </a:solidFill>
                <a:latin typeface="Inter"/>
                <a:ea typeface="Inter"/>
                <a:cs typeface="Inter"/>
                <a:sym typeface="Inter"/>
              </a:rPr>
              <a:t>School Business Administrator</a:t>
            </a:r>
          </a:p>
          <a:p>
            <a:pPr algn="l">
              <a:lnSpc>
                <a:spcPts val="4199"/>
              </a:lnSpc>
            </a:pPr>
            <a:r>
              <a:rPr lang="en-US" sz="2999">
                <a:solidFill>
                  <a:srgbClr val="000000"/>
                </a:solidFill>
                <a:latin typeface="Inter"/>
                <a:ea typeface="Inter"/>
                <a:cs typeface="Inter"/>
                <a:sym typeface="Inter"/>
              </a:rPr>
              <a:t>Board Secretary</a:t>
            </a:r>
          </a:p>
          <a:p>
            <a:pPr algn="l">
              <a:lnSpc>
                <a:spcPts val="4199"/>
              </a:lnSpc>
            </a:pPr>
            <a:r>
              <a:rPr lang="en-US" sz="2999">
                <a:solidFill>
                  <a:srgbClr val="000000"/>
                </a:solidFill>
                <a:latin typeface="Inter"/>
                <a:ea typeface="Inter"/>
                <a:cs typeface="Inter"/>
                <a:sym typeface="Inter"/>
              </a:rPr>
              <a:t>Westwood BOE</a:t>
            </a:r>
          </a:p>
        </p:txBody>
      </p:sp>
      <p:sp>
        <p:nvSpPr>
          <p:cNvPr id="20" name="Slide Number Placeholder 19">
            <a:extLst>
              <a:ext uri="{FF2B5EF4-FFF2-40B4-BE49-F238E27FC236}">
                <a16:creationId xmlns:a16="http://schemas.microsoft.com/office/drawing/2014/main" id="{B969F2D8-DF6F-4F6F-9726-7352CD4E552E}"/>
              </a:ext>
            </a:extLst>
          </p:cNvPr>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111" b="-9111"/>
            </a:stretch>
          </a:blipFill>
        </p:spPr>
      </p:sp>
      <p:sp>
        <p:nvSpPr>
          <p:cNvPr id="3" name="Freeform 3"/>
          <p:cNvSpPr/>
          <p:nvPr/>
        </p:nvSpPr>
        <p:spPr>
          <a:xfrm rot="984738">
            <a:off x="13253747" y="959248"/>
            <a:ext cx="3521511" cy="3047707"/>
          </a:xfrm>
          <a:custGeom>
            <a:avLst/>
            <a:gdLst/>
            <a:ahLst/>
            <a:cxnLst/>
            <a:rect l="l" t="t" r="r" b="b"/>
            <a:pathLst>
              <a:path w="3521511" h="3047707">
                <a:moveTo>
                  <a:pt x="0" y="0"/>
                </a:moveTo>
                <a:lnTo>
                  <a:pt x="3521511" y="0"/>
                </a:lnTo>
                <a:lnTo>
                  <a:pt x="3521511" y="3047707"/>
                </a:lnTo>
                <a:lnTo>
                  <a:pt x="0" y="304770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rot="984738">
            <a:off x="16338049" y="214770"/>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rot="-9815261">
            <a:off x="11050797" y="-1320628"/>
            <a:ext cx="3528805"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rot="-9815261">
            <a:off x="15443593" y="3264123"/>
            <a:ext cx="3528805"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7" name="Freeform 7"/>
          <p:cNvSpPr/>
          <p:nvPr/>
        </p:nvSpPr>
        <p:spPr>
          <a:xfrm rot="-10586722">
            <a:off x="-190920" y="9061329"/>
            <a:ext cx="3521511" cy="3047707"/>
          </a:xfrm>
          <a:custGeom>
            <a:avLst/>
            <a:gdLst/>
            <a:ahLst/>
            <a:cxnLst/>
            <a:rect l="l" t="t" r="r" b="b"/>
            <a:pathLst>
              <a:path w="3521511" h="3047707">
                <a:moveTo>
                  <a:pt x="0" y="0"/>
                </a:moveTo>
                <a:lnTo>
                  <a:pt x="3521511" y="0"/>
                </a:lnTo>
                <a:lnTo>
                  <a:pt x="3521511" y="3047707"/>
                </a:lnTo>
                <a:lnTo>
                  <a:pt x="0" y="304770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Freeform 8"/>
          <p:cNvSpPr/>
          <p:nvPr/>
        </p:nvSpPr>
        <p:spPr>
          <a:xfrm rot="213277">
            <a:off x="2685321" y="7663042"/>
            <a:ext cx="3528805" cy="3054021"/>
          </a:xfrm>
          <a:custGeom>
            <a:avLst/>
            <a:gdLst/>
            <a:ahLst/>
            <a:cxnLst/>
            <a:rect l="l" t="t" r="r" b="b"/>
            <a:pathLst>
              <a:path w="3528805" h="3054021">
                <a:moveTo>
                  <a:pt x="0" y="0"/>
                </a:moveTo>
                <a:lnTo>
                  <a:pt x="3528805" y="0"/>
                </a:lnTo>
                <a:lnTo>
                  <a:pt x="3528805" y="3054020"/>
                </a:lnTo>
                <a:lnTo>
                  <a:pt x="0" y="305402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9" name="TextBox 9"/>
          <p:cNvSpPr txBox="1"/>
          <p:nvPr/>
        </p:nvSpPr>
        <p:spPr>
          <a:xfrm>
            <a:off x="1028700" y="2180455"/>
            <a:ext cx="6945759" cy="1351873"/>
          </a:xfrm>
          <a:prstGeom prst="rect">
            <a:avLst/>
          </a:prstGeom>
        </p:spPr>
        <p:txBody>
          <a:bodyPr lIns="0" tIns="0" rIns="0" bIns="0" rtlCol="0" anchor="t">
            <a:spAutoFit/>
          </a:bodyPr>
          <a:lstStyle/>
          <a:p>
            <a:pPr algn="l">
              <a:lnSpc>
                <a:spcPts val="10688"/>
              </a:lnSpc>
            </a:pPr>
            <a:r>
              <a:rPr lang="en-US" sz="9293" b="1">
                <a:solidFill>
                  <a:srgbClr val="FFDC68"/>
                </a:solidFill>
                <a:latin typeface="Inter Bold"/>
                <a:ea typeface="Inter Bold"/>
                <a:cs typeface="Inter Bold"/>
                <a:sym typeface="Inter Bold"/>
              </a:rPr>
              <a:t>NJ PEOSH</a:t>
            </a:r>
          </a:p>
        </p:txBody>
      </p:sp>
      <p:sp>
        <p:nvSpPr>
          <p:cNvPr id="10" name="TextBox 10"/>
          <p:cNvSpPr txBox="1"/>
          <p:nvPr/>
        </p:nvSpPr>
        <p:spPr>
          <a:xfrm>
            <a:off x="6109315" y="4416167"/>
            <a:ext cx="8974718" cy="3255011"/>
          </a:xfrm>
          <a:prstGeom prst="rect">
            <a:avLst/>
          </a:prstGeom>
        </p:spPr>
        <p:txBody>
          <a:bodyPr lIns="0" tIns="0" rIns="0" bIns="0" rtlCol="0" anchor="t">
            <a:spAutoFit/>
          </a:bodyPr>
          <a:lstStyle/>
          <a:p>
            <a:pPr algn="l">
              <a:lnSpc>
                <a:spcPts val="6299"/>
              </a:lnSpc>
            </a:pPr>
            <a:r>
              <a:rPr lang="en-US" sz="4499" b="1">
                <a:solidFill>
                  <a:srgbClr val="FFFFFF"/>
                </a:solidFill>
                <a:latin typeface="Inter Bold"/>
                <a:ea typeface="Inter Bold"/>
                <a:cs typeface="Inter Bold"/>
                <a:sym typeface="Inter Bold"/>
              </a:rPr>
              <a:t>Darcea Messier</a:t>
            </a:r>
          </a:p>
          <a:p>
            <a:pPr algn="l">
              <a:lnSpc>
                <a:spcPts val="4479"/>
              </a:lnSpc>
            </a:pPr>
            <a:r>
              <a:rPr lang="en-US" sz="3199">
                <a:solidFill>
                  <a:srgbClr val="FFFFFF"/>
                </a:solidFill>
                <a:latin typeface="Inter"/>
                <a:ea typeface="Inter"/>
                <a:cs typeface="Inter"/>
                <a:sym typeface="Inter"/>
              </a:rPr>
              <a:t>Assistant Chief PEOSH Consultation &amp; Training</a:t>
            </a:r>
          </a:p>
          <a:p>
            <a:pPr algn="l">
              <a:lnSpc>
                <a:spcPts val="4479"/>
              </a:lnSpc>
            </a:pPr>
            <a:endParaRPr lang="en-US" sz="3199">
              <a:solidFill>
                <a:srgbClr val="FFFFFF"/>
              </a:solidFill>
              <a:latin typeface="Inter"/>
              <a:ea typeface="Inter"/>
              <a:cs typeface="Inter"/>
              <a:sym typeface="Inter"/>
            </a:endParaRPr>
          </a:p>
          <a:p>
            <a:pPr algn="l">
              <a:lnSpc>
                <a:spcPts val="6299"/>
              </a:lnSpc>
            </a:pPr>
            <a:r>
              <a:rPr lang="en-US" sz="4499" b="1">
                <a:solidFill>
                  <a:srgbClr val="FFFFFF"/>
                </a:solidFill>
                <a:latin typeface="Inter Bold"/>
                <a:ea typeface="Inter Bold"/>
                <a:cs typeface="Inter Bold"/>
                <a:sym typeface="Inter Bold"/>
              </a:rPr>
              <a:t>Alicia Stephens</a:t>
            </a:r>
          </a:p>
          <a:p>
            <a:pPr algn="l">
              <a:lnSpc>
                <a:spcPts val="4479"/>
              </a:lnSpc>
            </a:pPr>
            <a:r>
              <a:rPr lang="en-US" sz="3199">
                <a:solidFill>
                  <a:srgbClr val="FFFFFF"/>
                </a:solidFill>
                <a:latin typeface="Inter"/>
                <a:ea typeface="Inter"/>
                <a:cs typeface="Inter"/>
                <a:sym typeface="Inter"/>
              </a:rPr>
              <a:t>PEOSH Consultation &amp;Training</a:t>
            </a:r>
          </a:p>
        </p:txBody>
      </p:sp>
      <p:sp>
        <p:nvSpPr>
          <p:cNvPr id="15" name="Slide Number Placeholder 14">
            <a:extLst>
              <a:ext uri="{FF2B5EF4-FFF2-40B4-BE49-F238E27FC236}">
                <a16:creationId xmlns:a16="http://schemas.microsoft.com/office/drawing/2014/main" id="{49343601-1320-4350-938A-5319CAEAFCCA}"/>
              </a:ext>
            </a:extLst>
          </p:cNvPr>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111" b="-9111"/>
            </a:stretch>
          </a:blipFill>
        </p:spPr>
      </p:sp>
      <p:sp>
        <p:nvSpPr>
          <p:cNvPr id="3" name="Freeform 3"/>
          <p:cNvSpPr/>
          <p:nvPr/>
        </p:nvSpPr>
        <p:spPr>
          <a:xfrm rot="984738">
            <a:off x="13253747" y="959248"/>
            <a:ext cx="3521511" cy="3047707"/>
          </a:xfrm>
          <a:custGeom>
            <a:avLst/>
            <a:gdLst/>
            <a:ahLst/>
            <a:cxnLst/>
            <a:rect l="l" t="t" r="r" b="b"/>
            <a:pathLst>
              <a:path w="3521511" h="3047707">
                <a:moveTo>
                  <a:pt x="0" y="0"/>
                </a:moveTo>
                <a:lnTo>
                  <a:pt x="3521511" y="0"/>
                </a:lnTo>
                <a:lnTo>
                  <a:pt x="3521511" y="3047707"/>
                </a:lnTo>
                <a:lnTo>
                  <a:pt x="0" y="304770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rot="984738">
            <a:off x="16338049" y="214770"/>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rot="-9815261">
            <a:off x="11050797" y="-1320628"/>
            <a:ext cx="3528805"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rot="-9815261">
            <a:off x="15443593" y="3264123"/>
            <a:ext cx="3528805"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7" name="Freeform 7"/>
          <p:cNvSpPr/>
          <p:nvPr/>
        </p:nvSpPr>
        <p:spPr>
          <a:xfrm rot="-10586722">
            <a:off x="-190920" y="9061329"/>
            <a:ext cx="3521511" cy="3047707"/>
          </a:xfrm>
          <a:custGeom>
            <a:avLst/>
            <a:gdLst/>
            <a:ahLst/>
            <a:cxnLst/>
            <a:rect l="l" t="t" r="r" b="b"/>
            <a:pathLst>
              <a:path w="3521511" h="3047707">
                <a:moveTo>
                  <a:pt x="0" y="0"/>
                </a:moveTo>
                <a:lnTo>
                  <a:pt x="3521511" y="0"/>
                </a:lnTo>
                <a:lnTo>
                  <a:pt x="3521511" y="3047707"/>
                </a:lnTo>
                <a:lnTo>
                  <a:pt x="0" y="304770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Freeform 8"/>
          <p:cNvSpPr/>
          <p:nvPr/>
        </p:nvSpPr>
        <p:spPr>
          <a:xfrm rot="213277">
            <a:off x="2685321" y="7663042"/>
            <a:ext cx="3528805" cy="3054021"/>
          </a:xfrm>
          <a:custGeom>
            <a:avLst/>
            <a:gdLst/>
            <a:ahLst/>
            <a:cxnLst/>
            <a:rect l="l" t="t" r="r" b="b"/>
            <a:pathLst>
              <a:path w="3528805" h="3054021">
                <a:moveTo>
                  <a:pt x="0" y="0"/>
                </a:moveTo>
                <a:lnTo>
                  <a:pt x="3528805" y="0"/>
                </a:lnTo>
                <a:lnTo>
                  <a:pt x="3528805" y="3054020"/>
                </a:lnTo>
                <a:lnTo>
                  <a:pt x="0" y="305402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9" name="TextBox 9"/>
          <p:cNvSpPr txBox="1"/>
          <p:nvPr/>
        </p:nvSpPr>
        <p:spPr>
          <a:xfrm>
            <a:off x="924989" y="2180455"/>
            <a:ext cx="7049471" cy="1351873"/>
          </a:xfrm>
          <a:prstGeom prst="rect">
            <a:avLst/>
          </a:prstGeom>
        </p:spPr>
        <p:txBody>
          <a:bodyPr lIns="0" tIns="0" rIns="0" bIns="0" rtlCol="0" anchor="t">
            <a:spAutoFit/>
          </a:bodyPr>
          <a:lstStyle/>
          <a:p>
            <a:pPr algn="l">
              <a:lnSpc>
                <a:spcPts val="10688"/>
              </a:lnSpc>
            </a:pPr>
            <a:r>
              <a:rPr lang="en-US" sz="9293" b="1">
                <a:solidFill>
                  <a:srgbClr val="FFDC68"/>
                </a:solidFill>
                <a:latin typeface="Inter Bold"/>
                <a:ea typeface="Inter Bold"/>
                <a:cs typeface="Inter Bold"/>
                <a:sym typeface="Inter Bold"/>
              </a:rPr>
              <a:t>NJSIG</a:t>
            </a:r>
          </a:p>
        </p:txBody>
      </p:sp>
      <p:sp>
        <p:nvSpPr>
          <p:cNvPr id="10" name="TextBox 10"/>
          <p:cNvSpPr txBox="1"/>
          <p:nvPr/>
        </p:nvSpPr>
        <p:spPr>
          <a:xfrm>
            <a:off x="6719293" y="2397377"/>
            <a:ext cx="10414781" cy="6560186"/>
          </a:xfrm>
          <a:prstGeom prst="rect">
            <a:avLst/>
          </a:prstGeom>
        </p:spPr>
        <p:txBody>
          <a:bodyPr lIns="0" tIns="0" rIns="0" bIns="0" rtlCol="0" anchor="t">
            <a:spAutoFit/>
          </a:bodyPr>
          <a:lstStyle/>
          <a:p>
            <a:pPr algn="l">
              <a:lnSpc>
                <a:spcPts val="6299"/>
              </a:lnSpc>
            </a:pPr>
            <a:r>
              <a:rPr lang="en-US" sz="4499" b="1">
                <a:solidFill>
                  <a:srgbClr val="FFFFFF"/>
                </a:solidFill>
                <a:latin typeface="Inter Bold"/>
                <a:ea typeface="Inter Bold"/>
                <a:cs typeface="Inter Bold"/>
                <a:sym typeface="Inter Bold"/>
              </a:rPr>
              <a:t>Sherwin Archibald</a:t>
            </a:r>
          </a:p>
          <a:p>
            <a:pPr algn="l">
              <a:lnSpc>
                <a:spcPts val="4200"/>
              </a:lnSpc>
            </a:pPr>
            <a:r>
              <a:rPr lang="en-US" sz="3000">
                <a:solidFill>
                  <a:srgbClr val="FFFFFF"/>
                </a:solidFill>
                <a:latin typeface="Inter"/>
                <a:ea typeface="Inter"/>
                <a:cs typeface="Inter"/>
                <a:sym typeface="Inter"/>
              </a:rPr>
              <a:t>NJSIG Claims Manager</a:t>
            </a:r>
          </a:p>
          <a:p>
            <a:pPr algn="l">
              <a:lnSpc>
                <a:spcPts val="1920"/>
              </a:lnSpc>
            </a:pPr>
            <a:endParaRPr lang="en-US" sz="3000">
              <a:solidFill>
                <a:srgbClr val="FFFFFF"/>
              </a:solidFill>
              <a:latin typeface="Inter"/>
              <a:ea typeface="Inter"/>
              <a:cs typeface="Inter"/>
              <a:sym typeface="Inter"/>
            </a:endParaRPr>
          </a:p>
          <a:p>
            <a:pPr algn="l">
              <a:lnSpc>
                <a:spcPts val="6299"/>
              </a:lnSpc>
            </a:pPr>
            <a:r>
              <a:rPr lang="en-US" sz="4499" b="1">
                <a:solidFill>
                  <a:srgbClr val="FFFFFF"/>
                </a:solidFill>
                <a:latin typeface="Inter Bold"/>
                <a:ea typeface="Inter Bold"/>
                <a:cs typeface="Inter Bold"/>
                <a:sym typeface="Inter Bold"/>
              </a:rPr>
              <a:t>Anthony Fernandez</a:t>
            </a:r>
          </a:p>
          <a:p>
            <a:pPr algn="l">
              <a:lnSpc>
                <a:spcPts val="4200"/>
              </a:lnSpc>
            </a:pPr>
            <a:r>
              <a:rPr lang="en-US" sz="3000">
                <a:solidFill>
                  <a:srgbClr val="FFFFFF"/>
                </a:solidFill>
                <a:latin typeface="Inter"/>
                <a:ea typeface="Inter"/>
                <a:cs typeface="Inter"/>
                <a:sym typeface="Inter"/>
              </a:rPr>
              <a:t>NJSIG Errors &amp; Omissions Supervisor</a:t>
            </a:r>
          </a:p>
          <a:p>
            <a:pPr algn="l">
              <a:lnSpc>
                <a:spcPts val="1920"/>
              </a:lnSpc>
            </a:pPr>
            <a:endParaRPr lang="en-US" sz="3000">
              <a:solidFill>
                <a:srgbClr val="FFFFFF"/>
              </a:solidFill>
              <a:latin typeface="Inter"/>
              <a:ea typeface="Inter"/>
              <a:cs typeface="Inter"/>
              <a:sym typeface="Inter"/>
            </a:endParaRPr>
          </a:p>
          <a:p>
            <a:pPr algn="l">
              <a:lnSpc>
                <a:spcPts val="6299"/>
              </a:lnSpc>
            </a:pPr>
            <a:r>
              <a:rPr lang="en-US" sz="4499" b="1">
                <a:solidFill>
                  <a:srgbClr val="FFFFFF"/>
                </a:solidFill>
                <a:latin typeface="Inter Bold"/>
                <a:ea typeface="Inter Bold"/>
                <a:cs typeface="Inter Bold"/>
                <a:sym typeface="Inter Bold"/>
              </a:rPr>
              <a:t>Shevon Bennett</a:t>
            </a:r>
          </a:p>
          <a:p>
            <a:pPr algn="l">
              <a:lnSpc>
                <a:spcPts val="4200"/>
              </a:lnSpc>
            </a:pPr>
            <a:r>
              <a:rPr lang="en-US" sz="3000">
                <a:solidFill>
                  <a:srgbClr val="FFFFFF"/>
                </a:solidFill>
                <a:latin typeface="Inter"/>
                <a:ea typeface="Inter"/>
                <a:cs typeface="Inter"/>
                <a:sym typeface="Inter"/>
              </a:rPr>
              <a:t>NJSIG Underwriting Supervisor </a:t>
            </a:r>
          </a:p>
          <a:p>
            <a:pPr algn="l">
              <a:lnSpc>
                <a:spcPts val="1920"/>
              </a:lnSpc>
            </a:pPr>
            <a:endParaRPr lang="en-US" sz="3000">
              <a:solidFill>
                <a:srgbClr val="FFFFFF"/>
              </a:solidFill>
              <a:latin typeface="Inter"/>
              <a:ea typeface="Inter"/>
              <a:cs typeface="Inter"/>
              <a:sym typeface="Inter"/>
            </a:endParaRPr>
          </a:p>
          <a:p>
            <a:pPr algn="l">
              <a:lnSpc>
                <a:spcPts val="6299"/>
              </a:lnSpc>
            </a:pPr>
            <a:r>
              <a:rPr lang="en-US" sz="4499" b="1">
                <a:solidFill>
                  <a:srgbClr val="FFFFFF"/>
                </a:solidFill>
                <a:latin typeface="Inter Bold"/>
                <a:ea typeface="Inter Bold"/>
                <a:cs typeface="Inter Bold"/>
                <a:sym typeface="Inter Bold"/>
              </a:rPr>
              <a:t>Joanna Radomicki</a:t>
            </a:r>
          </a:p>
          <a:p>
            <a:pPr algn="l">
              <a:lnSpc>
                <a:spcPts val="4200"/>
              </a:lnSpc>
            </a:pPr>
            <a:r>
              <a:rPr lang="en-US" sz="3000">
                <a:solidFill>
                  <a:srgbClr val="FFFFFF"/>
                </a:solidFill>
                <a:latin typeface="Inter"/>
                <a:ea typeface="Inter"/>
                <a:cs typeface="Inter"/>
                <a:sym typeface="Inter"/>
              </a:rPr>
              <a:t>Sr. Member Services &amp; Loss Control</a:t>
            </a:r>
            <a:r>
              <a:rPr lang="en-US" sz="3000" b="1">
                <a:solidFill>
                  <a:srgbClr val="FFFFFF"/>
                </a:solidFill>
                <a:latin typeface="Inter Bold"/>
                <a:ea typeface="Inter Bold"/>
                <a:cs typeface="Inter Bold"/>
                <a:sym typeface="Inter Bold"/>
              </a:rPr>
              <a:t> </a:t>
            </a:r>
          </a:p>
          <a:p>
            <a:pPr algn="l">
              <a:lnSpc>
                <a:spcPts val="4479"/>
              </a:lnSpc>
            </a:pPr>
            <a:endParaRPr lang="en-US" sz="3000" b="1">
              <a:solidFill>
                <a:srgbClr val="FFFFFF"/>
              </a:solidFill>
              <a:latin typeface="Inter Bold"/>
              <a:ea typeface="Inter Bold"/>
              <a:cs typeface="Inter Bold"/>
              <a:sym typeface="Inter Bold"/>
            </a:endParaRPr>
          </a:p>
        </p:txBody>
      </p:sp>
      <p:sp>
        <p:nvSpPr>
          <p:cNvPr id="15" name="Slide Number Placeholder 14">
            <a:extLst>
              <a:ext uri="{FF2B5EF4-FFF2-40B4-BE49-F238E27FC236}">
                <a16:creationId xmlns:a16="http://schemas.microsoft.com/office/drawing/2014/main" id="{5045A2C3-1612-46FD-8ECF-C98E5903A1C9}"/>
              </a:ext>
            </a:extLst>
          </p:cNvPr>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6165258" y="129079"/>
            <a:ext cx="2984620" cy="2972864"/>
            <a:chOff x="0" y="0"/>
            <a:chExt cx="2771140" cy="2113336"/>
          </a:xfrm>
        </p:grpSpPr>
        <p:sp>
          <p:nvSpPr>
            <p:cNvPr id="3" name="Freeform 3"/>
            <p:cNvSpPr/>
            <p:nvPr/>
          </p:nvSpPr>
          <p:spPr>
            <a:xfrm>
              <a:off x="0" y="0"/>
              <a:ext cx="2121693" cy="2113336"/>
            </a:xfrm>
            <a:custGeom>
              <a:avLst/>
              <a:gdLst/>
              <a:ahLst/>
              <a:cxnLst/>
              <a:rect l="l" t="t" r="r" b="b"/>
              <a:pathLst>
                <a:path w="2121693" h="2113336">
                  <a:moveTo>
                    <a:pt x="0" y="0"/>
                  </a:moveTo>
                  <a:lnTo>
                    <a:pt x="0" y="1210366"/>
                  </a:lnTo>
                  <a:lnTo>
                    <a:pt x="1059874" y="2113336"/>
                  </a:lnTo>
                  <a:lnTo>
                    <a:pt x="2121693" y="1210366"/>
                  </a:lnTo>
                  <a:lnTo>
                    <a:pt x="2121693" y="0"/>
                  </a:lnTo>
                  <a:close/>
                </a:path>
              </a:pathLst>
            </a:custGeom>
            <a:solidFill>
              <a:srgbClr val="495E88"/>
            </a:solidFill>
          </p:spPr>
        </p:sp>
      </p:grpSp>
      <p:grpSp>
        <p:nvGrpSpPr>
          <p:cNvPr id="4" name="Group 4"/>
          <p:cNvGrpSpPr/>
          <p:nvPr/>
        </p:nvGrpSpPr>
        <p:grpSpPr>
          <a:xfrm rot="-5400000">
            <a:off x="1936670" y="-3587665"/>
            <a:ext cx="3544887" cy="10260177"/>
            <a:chOff x="0" y="0"/>
            <a:chExt cx="2771140" cy="6791000"/>
          </a:xfrm>
        </p:grpSpPr>
        <p:sp>
          <p:nvSpPr>
            <p:cNvPr id="5" name="Freeform 5"/>
            <p:cNvSpPr/>
            <p:nvPr/>
          </p:nvSpPr>
          <p:spPr>
            <a:xfrm>
              <a:off x="0" y="0"/>
              <a:ext cx="2121693" cy="6791000"/>
            </a:xfrm>
            <a:custGeom>
              <a:avLst/>
              <a:gdLst/>
              <a:ahLst/>
              <a:cxnLst/>
              <a:rect l="l" t="t" r="r" b="b"/>
              <a:pathLst>
                <a:path w="2121693" h="6791000">
                  <a:moveTo>
                    <a:pt x="0" y="0"/>
                  </a:moveTo>
                  <a:lnTo>
                    <a:pt x="0" y="5888030"/>
                  </a:lnTo>
                  <a:lnTo>
                    <a:pt x="1059874" y="6791000"/>
                  </a:lnTo>
                  <a:lnTo>
                    <a:pt x="2121693" y="5888030"/>
                  </a:lnTo>
                  <a:lnTo>
                    <a:pt x="2121693" y="0"/>
                  </a:lnTo>
                  <a:close/>
                </a:path>
              </a:pathLst>
            </a:custGeom>
            <a:solidFill>
              <a:srgbClr val="FFDC68"/>
            </a:solidFill>
          </p:spPr>
        </p:sp>
      </p:grpSp>
      <p:sp>
        <p:nvSpPr>
          <p:cNvPr id="6" name="Freeform 6"/>
          <p:cNvSpPr/>
          <p:nvPr/>
        </p:nvSpPr>
        <p:spPr>
          <a:xfrm>
            <a:off x="16829887" y="8194375"/>
            <a:ext cx="1187180" cy="1780770"/>
          </a:xfrm>
          <a:custGeom>
            <a:avLst/>
            <a:gdLst/>
            <a:ahLst/>
            <a:cxnLst/>
            <a:rect l="l" t="t" r="r" b="b"/>
            <a:pathLst>
              <a:path w="1187180" h="1780770">
                <a:moveTo>
                  <a:pt x="0" y="0"/>
                </a:moveTo>
                <a:lnTo>
                  <a:pt x="1187180" y="0"/>
                </a:lnTo>
                <a:lnTo>
                  <a:pt x="1187180" y="1780769"/>
                </a:lnTo>
                <a:lnTo>
                  <a:pt x="0" y="1780769"/>
                </a:lnTo>
                <a:lnTo>
                  <a:pt x="0" y="0"/>
                </a:lnTo>
                <a:close/>
              </a:path>
            </a:pathLst>
          </a:custGeom>
          <a:blipFill>
            <a:blip r:embed="rId2"/>
            <a:stretch>
              <a:fillRect/>
            </a:stretch>
          </a:blipFill>
        </p:spPr>
      </p:sp>
      <p:sp>
        <p:nvSpPr>
          <p:cNvPr id="7" name="Freeform 7"/>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Freeform 8"/>
          <p:cNvSpPr/>
          <p:nvPr/>
        </p:nvSpPr>
        <p:spPr>
          <a:xfrm rot="213277">
            <a:off x="2551051" y="7752257"/>
            <a:ext cx="3528805"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9" name="Freeform 9"/>
          <p:cNvSpPr/>
          <p:nvPr/>
        </p:nvSpPr>
        <p:spPr>
          <a:xfrm rot="984738">
            <a:off x="14844830" y="76976"/>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0" name="Freeform 10"/>
          <p:cNvSpPr/>
          <p:nvPr/>
        </p:nvSpPr>
        <p:spPr>
          <a:xfrm rot="984738">
            <a:off x="17929132" y="-667501"/>
            <a:ext cx="3521511" cy="3047707"/>
          </a:xfrm>
          <a:custGeom>
            <a:avLst/>
            <a:gdLst/>
            <a:ahLst/>
            <a:cxnLst/>
            <a:rect l="l" t="t" r="r" b="b"/>
            <a:pathLst>
              <a:path w="3521511" h="3047707">
                <a:moveTo>
                  <a:pt x="0" y="0"/>
                </a:moveTo>
                <a:lnTo>
                  <a:pt x="3521511" y="0"/>
                </a:lnTo>
                <a:lnTo>
                  <a:pt x="3521511" y="3047707"/>
                </a:lnTo>
                <a:lnTo>
                  <a:pt x="0" y="304770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1" name="Freeform 11"/>
          <p:cNvSpPr/>
          <p:nvPr/>
        </p:nvSpPr>
        <p:spPr>
          <a:xfrm rot="-9815261">
            <a:off x="12641880" y="-2202899"/>
            <a:ext cx="3528805" cy="3054021"/>
          </a:xfrm>
          <a:custGeom>
            <a:avLst/>
            <a:gdLst/>
            <a:ahLst/>
            <a:cxnLst/>
            <a:rect l="l" t="t" r="r" b="b"/>
            <a:pathLst>
              <a:path w="3528805" h="3054021">
                <a:moveTo>
                  <a:pt x="0" y="0"/>
                </a:moveTo>
                <a:lnTo>
                  <a:pt x="3528805" y="0"/>
                </a:lnTo>
                <a:lnTo>
                  <a:pt x="3528805" y="3054020"/>
                </a:lnTo>
                <a:lnTo>
                  <a:pt x="0" y="305402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2" name="Freeform 12"/>
          <p:cNvSpPr/>
          <p:nvPr/>
        </p:nvSpPr>
        <p:spPr>
          <a:xfrm rot="-9815261">
            <a:off x="17034676" y="2381851"/>
            <a:ext cx="3528805"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3" name="Freeform 13"/>
          <p:cNvSpPr/>
          <p:nvPr/>
        </p:nvSpPr>
        <p:spPr>
          <a:xfrm>
            <a:off x="3057842" y="8589499"/>
            <a:ext cx="2388648" cy="940676"/>
          </a:xfrm>
          <a:custGeom>
            <a:avLst/>
            <a:gdLst/>
            <a:ahLst/>
            <a:cxnLst/>
            <a:rect l="l" t="t" r="r" b="b"/>
            <a:pathLst>
              <a:path w="2388648" h="940676">
                <a:moveTo>
                  <a:pt x="0" y="0"/>
                </a:moveTo>
                <a:lnTo>
                  <a:pt x="2388648" y="0"/>
                </a:lnTo>
                <a:lnTo>
                  <a:pt x="2388648" y="940675"/>
                </a:lnTo>
                <a:lnTo>
                  <a:pt x="0" y="940675"/>
                </a:lnTo>
                <a:lnTo>
                  <a:pt x="0" y="0"/>
                </a:lnTo>
                <a:close/>
              </a:path>
            </a:pathLst>
          </a:custGeom>
          <a:blipFill>
            <a:blip r:embed="rId13"/>
            <a:stretch>
              <a:fillRect/>
            </a:stretch>
          </a:blipFill>
        </p:spPr>
      </p:sp>
      <p:sp>
        <p:nvSpPr>
          <p:cNvPr id="14" name="Freeform 14"/>
          <p:cNvSpPr/>
          <p:nvPr/>
        </p:nvSpPr>
        <p:spPr>
          <a:xfrm>
            <a:off x="9723077" y="2374192"/>
            <a:ext cx="5118488" cy="6215307"/>
          </a:xfrm>
          <a:custGeom>
            <a:avLst/>
            <a:gdLst/>
            <a:ahLst/>
            <a:cxnLst/>
            <a:rect l="l" t="t" r="r" b="b"/>
            <a:pathLst>
              <a:path w="5118488" h="6215307">
                <a:moveTo>
                  <a:pt x="0" y="0"/>
                </a:moveTo>
                <a:lnTo>
                  <a:pt x="5118488" y="0"/>
                </a:lnTo>
                <a:lnTo>
                  <a:pt x="5118488" y="6215307"/>
                </a:lnTo>
                <a:lnTo>
                  <a:pt x="0" y="6215307"/>
                </a:lnTo>
                <a:lnTo>
                  <a:pt x="0" y="0"/>
                </a:lnTo>
                <a:close/>
              </a:path>
            </a:pathLst>
          </a:custGeom>
          <a:blipFill>
            <a:blip r:embed="rId14"/>
            <a:stretch>
              <a:fillRect/>
            </a:stretch>
          </a:blipFill>
        </p:spPr>
      </p:sp>
      <p:sp>
        <p:nvSpPr>
          <p:cNvPr id="15" name="TextBox 15"/>
          <p:cNvSpPr txBox="1"/>
          <p:nvPr/>
        </p:nvSpPr>
        <p:spPr>
          <a:xfrm>
            <a:off x="290959" y="941069"/>
            <a:ext cx="7381232" cy="2280464"/>
          </a:xfrm>
          <a:prstGeom prst="rect">
            <a:avLst/>
          </a:prstGeom>
        </p:spPr>
        <p:txBody>
          <a:bodyPr lIns="0" tIns="0" rIns="0" bIns="0" rtlCol="0" anchor="t">
            <a:spAutoFit/>
          </a:bodyPr>
          <a:lstStyle/>
          <a:p>
            <a:pPr algn="l">
              <a:lnSpc>
                <a:spcPts val="5937"/>
              </a:lnSpc>
            </a:pPr>
            <a:r>
              <a:rPr lang="en-US" sz="5348" b="1">
                <a:solidFill>
                  <a:srgbClr val="000000"/>
                </a:solidFill>
                <a:latin typeface="Inter Bold"/>
                <a:ea typeface="Inter Bold"/>
                <a:cs typeface="Inter Bold"/>
                <a:sym typeface="Inter Bold"/>
              </a:rPr>
              <a:t>Learning from Claims: Practical Lessons for NJSIG Members</a:t>
            </a:r>
          </a:p>
        </p:txBody>
      </p:sp>
      <p:sp>
        <p:nvSpPr>
          <p:cNvPr id="16" name="TextBox 16"/>
          <p:cNvSpPr txBox="1"/>
          <p:nvPr/>
        </p:nvSpPr>
        <p:spPr>
          <a:xfrm>
            <a:off x="771354" y="4497387"/>
            <a:ext cx="8372646" cy="1216026"/>
          </a:xfrm>
          <a:prstGeom prst="rect">
            <a:avLst/>
          </a:prstGeom>
        </p:spPr>
        <p:txBody>
          <a:bodyPr lIns="0" tIns="0" rIns="0" bIns="0" rtlCol="0" anchor="t">
            <a:spAutoFit/>
          </a:bodyPr>
          <a:lstStyle/>
          <a:p>
            <a:pPr algn="l">
              <a:lnSpc>
                <a:spcPts val="5599"/>
              </a:lnSpc>
            </a:pPr>
            <a:r>
              <a:rPr lang="en-US" sz="3999" b="1">
                <a:solidFill>
                  <a:srgbClr val="000000"/>
                </a:solidFill>
                <a:latin typeface="Inter Bold"/>
                <a:ea typeface="Inter Bold"/>
                <a:cs typeface="Inter Bold"/>
                <a:sym typeface="Inter Bold"/>
              </a:rPr>
              <a:t>Sherwin Archibald M.B.A./H.C.M.</a:t>
            </a:r>
          </a:p>
          <a:p>
            <a:pPr algn="l">
              <a:lnSpc>
                <a:spcPts val="4199"/>
              </a:lnSpc>
            </a:pPr>
            <a:r>
              <a:rPr lang="en-US" sz="2999">
                <a:solidFill>
                  <a:srgbClr val="000000"/>
                </a:solidFill>
                <a:latin typeface="Inter"/>
                <a:ea typeface="Inter"/>
                <a:cs typeface="Inter"/>
                <a:sym typeface="Inter"/>
              </a:rPr>
              <a:t>NJSIG Claims Manager</a:t>
            </a:r>
          </a:p>
        </p:txBody>
      </p:sp>
      <p:sp>
        <p:nvSpPr>
          <p:cNvPr id="21" name="Slide Number Placeholder 20">
            <a:extLst>
              <a:ext uri="{FF2B5EF4-FFF2-40B4-BE49-F238E27FC236}">
                <a16:creationId xmlns:a16="http://schemas.microsoft.com/office/drawing/2014/main" id="{041686CC-A46B-4C7C-89EC-918A54648952}"/>
              </a:ext>
            </a:extLst>
          </p:cNvPr>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13011078" y="-6007869"/>
            <a:ext cx="10892694" cy="9427132"/>
          </a:xfrm>
          <a:custGeom>
            <a:avLst/>
            <a:gdLst/>
            <a:ahLst/>
            <a:cxnLst/>
            <a:rect l="l" t="t" r="r" b="b"/>
            <a:pathLst>
              <a:path w="10892694" h="9427132">
                <a:moveTo>
                  <a:pt x="0" y="0"/>
                </a:moveTo>
                <a:lnTo>
                  <a:pt x="10892694" y="0"/>
                </a:lnTo>
                <a:lnTo>
                  <a:pt x="10892694" y="9427132"/>
                </a:lnTo>
                <a:lnTo>
                  <a:pt x="0" y="94271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1047750" y="745810"/>
            <a:ext cx="13065334" cy="2692793"/>
          </a:xfrm>
          <a:prstGeom prst="rect">
            <a:avLst/>
          </a:prstGeom>
        </p:spPr>
        <p:txBody>
          <a:bodyPr lIns="0" tIns="0" rIns="0" bIns="0" rtlCol="0" anchor="t">
            <a:spAutoFit/>
          </a:bodyPr>
          <a:lstStyle/>
          <a:p>
            <a:pPr algn="l">
              <a:lnSpc>
                <a:spcPts val="7060"/>
              </a:lnSpc>
            </a:pPr>
            <a:r>
              <a:rPr lang="en-US" sz="6139" b="1">
                <a:solidFill>
                  <a:srgbClr val="000000"/>
                </a:solidFill>
                <a:latin typeface="Inter Bold"/>
                <a:ea typeface="Inter Bold"/>
                <a:cs typeface="Inter Bold"/>
                <a:sym typeface="Inter Bold"/>
              </a:rPr>
              <a:t>From Risk to Resilience:</a:t>
            </a:r>
          </a:p>
          <a:p>
            <a:pPr algn="l">
              <a:lnSpc>
                <a:spcPts val="7060"/>
              </a:lnSpc>
            </a:pPr>
            <a:r>
              <a:rPr lang="en-US" sz="6139" b="1">
                <a:solidFill>
                  <a:srgbClr val="000000"/>
                </a:solidFill>
                <a:latin typeface="Inter Bold"/>
                <a:ea typeface="Inter Bold"/>
                <a:cs typeface="Inter Bold"/>
                <a:sym typeface="Inter Bold"/>
              </a:rPr>
              <a:t>What School Districts Can Learn from Real-World Claims</a:t>
            </a:r>
          </a:p>
        </p:txBody>
      </p:sp>
      <p:sp>
        <p:nvSpPr>
          <p:cNvPr id="4" name="Freeform 4"/>
          <p:cNvSpPr/>
          <p:nvPr/>
        </p:nvSpPr>
        <p:spPr>
          <a:xfrm rot="8487042">
            <a:off x="13516086" y="7560687"/>
            <a:ext cx="8200413" cy="7097085"/>
          </a:xfrm>
          <a:custGeom>
            <a:avLst/>
            <a:gdLst/>
            <a:ahLst/>
            <a:cxnLst/>
            <a:rect l="l" t="t" r="r" b="b"/>
            <a:pathLst>
              <a:path w="8200413" h="7097085">
                <a:moveTo>
                  <a:pt x="0" y="0"/>
                </a:moveTo>
                <a:lnTo>
                  <a:pt x="8200413" y="0"/>
                </a:lnTo>
                <a:lnTo>
                  <a:pt x="8200413" y="7097085"/>
                </a:lnTo>
                <a:lnTo>
                  <a:pt x="0" y="70970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213277">
            <a:off x="2551051" y="7752257"/>
            <a:ext cx="3528805"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Freeform 7"/>
          <p:cNvSpPr/>
          <p:nvPr/>
        </p:nvSpPr>
        <p:spPr>
          <a:xfrm>
            <a:off x="15678776" y="9044309"/>
            <a:ext cx="2155634" cy="848912"/>
          </a:xfrm>
          <a:custGeom>
            <a:avLst/>
            <a:gdLst/>
            <a:ahLst/>
            <a:cxnLst/>
            <a:rect l="l" t="t" r="r" b="b"/>
            <a:pathLst>
              <a:path w="2155634" h="848912">
                <a:moveTo>
                  <a:pt x="0" y="0"/>
                </a:moveTo>
                <a:lnTo>
                  <a:pt x="2155634" y="0"/>
                </a:lnTo>
                <a:lnTo>
                  <a:pt x="2155634" y="848912"/>
                </a:lnTo>
                <a:lnTo>
                  <a:pt x="0" y="848912"/>
                </a:lnTo>
                <a:lnTo>
                  <a:pt x="0" y="0"/>
                </a:lnTo>
                <a:close/>
              </a:path>
            </a:pathLst>
          </a:custGeom>
          <a:blipFill>
            <a:blip r:embed="rId10"/>
            <a:stretch>
              <a:fillRect/>
            </a:stretch>
          </a:blipFill>
        </p:spPr>
      </p:sp>
      <p:sp>
        <p:nvSpPr>
          <p:cNvPr id="8" name="TextBox 8"/>
          <p:cNvSpPr txBox="1"/>
          <p:nvPr/>
        </p:nvSpPr>
        <p:spPr>
          <a:xfrm>
            <a:off x="2176203" y="3752928"/>
            <a:ext cx="13173163" cy="3374310"/>
          </a:xfrm>
          <a:prstGeom prst="rect">
            <a:avLst/>
          </a:prstGeom>
        </p:spPr>
        <p:txBody>
          <a:bodyPr lIns="0" tIns="0" rIns="0" bIns="0" rtlCol="0" anchor="t">
            <a:spAutoFit/>
          </a:bodyPr>
          <a:lstStyle/>
          <a:p>
            <a:pPr marL="866032" lvl="1" indent="-433016" algn="l">
              <a:lnSpc>
                <a:spcPts val="6819"/>
              </a:lnSpc>
              <a:buFont typeface="Arial"/>
              <a:buChar char="•"/>
            </a:pPr>
            <a:r>
              <a:rPr lang="en-US" sz="4011">
                <a:solidFill>
                  <a:srgbClr val="000000"/>
                </a:solidFill>
                <a:latin typeface="Inter"/>
                <a:ea typeface="Inter"/>
                <a:cs typeface="Inter"/>
                <a:sym typeface="Inter"/>
              </a:rPr>
              <a:t>Real-world claims. Real-world lessons.</a:t>
            </a:r>
          </a:p>
          <a:p>
            <a:pPr marL="866032" lvl="1" indent="-433016" algn="l">
              <a:lnSpc>
                <a:spcPts val="6819"/>
              </a:lnSpc>
              <a:buFont typeface="Arial"/>
              <a:buChar char="•"/>
            </a:pPr>
            <a:r>
              <a:rPr lang="en-US" sz="4011">
                <a:solidFill>
                  <a:srgbClr val="000000"/>
                </a:solidFill>
                <a:latin typeface="Inter"/>
                <a:ea typeface="Inter"/>
                <a:cs typeface="Inter"/>
                <a:sym typeface="Inter"/>
              </a:rPr>
              <a:t>What happens when something goes wrong?</a:t>
            </a:r>
          </a:p>
          <a:p>
            <a:pPr marL="866032" lvl="1" indent="-433016" algn="l">
              <a:lnSpc>
                <a:spcPts val="6819"/>
              </a:lnSpc>
              <a:buFont typeface="Arial"/>
              <a:buChar char="•"/>
            </a:pPr>
            <a:r>
              <a:rPr lang="en-US" sz="4011">
                <a:solidFill>
                  <a:srgbClr val="000000"/>
                </a:solidFill>
                <a:latin typeface="Inter"/>
                <a:ea typeface="Inter"/>
                <a:cs typeface="Inter"/>
                <a:sym typeface="Inter"/>
              </a:rPr>
              <a:t>What drives a favorable outcome?</a:t>
            </a:r>
          </a:p>
          <a:p>
            <a:pPr marL="866032" lvl="1" indent="-433016" algn="l">
              <a:lnSpc>
                <a:spcPts val="6819"/>
              </a:lnSpc>
              <a:buFont typeface="Arial"/>
              <a:buChar char="•"/>
            </a:pPr>
            <a:r>
              <a:rPr lang="en-US" sz="4011">
                <a:solidFill>
                  <a:srgbClr val="000000"/>
                </a:solidFill>
                <a:latin typeface="Inter"/>
                <a:ea typeface="Inter"/>
                <a:cs typeface="Inter"/>
                <a:sym typeface="Inter"/>
              </a:rPr>
              <a:t>What can districts do before a claim occurs?</a:t>
            </a:r>
          </a:p>
        </p:txBody>
      </p:sp>
      <p:sp>
        <p:nvSpPr>
          <p:cNvPr id="13" name="Slide Number Placeholder 12">
            <a:extLst>
              <a:ext uri="{FF2B5EF4-FFF2-40B4-BE49-F238E27FC236}">
                <a16:creationId xmlns:a16="http://schemas.microsoft.com/office/drawing/2014/main" id="{5D66AECC-40ED-4E88-9D1C-4E7B3175B677}"/>
              </a:ext>
            </a:extLst>
          </p:cNvPr>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13011078" y="-6007869"/>
            <a:ext cx="10892694" cy="9427132"/>
          </a:xfrm>
          <a:custGeom>
            <a:avLst/>
            <a:gdLst/>
            <a:ahLst/>
            <a:cxnLst/>
            <a:rect l="l" t="t" r="r" b="b"/>
            <a:pathLst>
              <a:path w="10892694" h="9427132">
                <a:moveTo>
                  <a:pt x="0" y="0"/>
                </a:moveTo>
                <a:lnTo>
                  <a:pt x="10892694" y="0"/>
                </a:lnTo>
                <a:lnTo>
                  <a:pt x="10892694" y="9427132"/>
                </a:lnTo>
                <a:lnTo>
                  <a:pt x="0" y="94271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1028700" y="1057275"/>
            <a:ext cx="13065334" cy="904538"/>
          </a:xfrm>
          <a:prstGeom prst="rect">
            <a:avLst/>
          </a:prstGeom>
        </p:spPr>
        <p:txBody>
          <a:bodyPr lIns="0" tIns="0" rIns="0" bIns="0" rtlCol="0" anchor="t">
            <a:spAutoFit/>
          </a:bodyPr>
          <a:lstStyle/>
          <a:p>
            <a:pPr algn="l">
              <a:lnSpc>
                <a:spcPts val="7060"/>
              </a:lnSpc>
            </a:pPr>
            <a:r>
              <a:rPr lang="en-US" sz="6139" b="1">
                <a:solidFill>
                  <a:srgbClr val="000000"/>
                </a:solidFill>
                <a:latin typeface="Inter Bold"/>
                <a:ea typeface="Inter Bold"/>
                <a:cs typeface="Inter Bold"/>
                <a:sym typeface="Inter Bold"/>
              </a:rPr>
              <a:t>Property Losses: Speed Matters </a:t>
            </a:r>
          </a:p>
        </p:txBody>
      </p:sp>
      <p:sp>
        <p:nvSpPr>
          <p:cNvPr id="4" name="Freeform 4"/>
          <p:cNvSpPr/>
          <p:nvPr/>
        </p:nvSpPr>
        <p:spPr>
          <a:xfrm rot="8487042">
            <a:off x="13516086" y="7560687"/>
            <a:ext cx="8200413" cy="7097085"/>
          </a:xfrm>
          <a:custGeom>
            <a:avLst/>
            <a:gdLst/>
            <a:ahLst/>
            <a:cxnLst/>
            <a:rect l="l" t="t" r="r" b="b"/>
            <a:pathLst>
              <a:path w="8200413" h="7097085">
                <a:moveTo>
                  <a:pt x="0" y="0"/>
                </a:moveTo>
                <a:lnTo>
                  <a:pt x="8200413" y="0"/>
                </a:lnTo>
                <a:lnTo>
                  <a:pt x="8200413" y="7097085"/>
                </a:lnTo>
                <a:lnTo>
                  <a:pt x="0" y="70970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213277">
            <a:off x="2632534" y="7941755"/>
            <a:ext cx="3528805" cy="3054021"/>
          </a:xfrm>
          <a:custGeom>
            <a:avLst/>
            <a:gdLst/>
            <a:ahLst/>
            <a:cxnLst/>
            <a:rect l="l" t="t" r="r" b="b"/>
            <a:pathLst>
              <a:path w="3528805" h="3054021">
                <a:moveTo>
                  <a:pt x="0" y="0"/>
                </a:moveTo>
                <a:lnTo>
                  <a:pt x="3528805" y="0"/>
                </a:lnTo>
                <a:lnTo>
                  <a:pt x="3528805" y="3054020"/>
                </a:lnTo>
                <a:lnTo>
                  <a:pt x="0" y="305402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Freeform 7"/>
          <p:cNvSpPr/>
          <p:nvPr/>
        </p:nvSpPr>
        <p:spPr>
          <a:xfrm>
            <a:off x="15678776" y="9044309"/>
            <a:ext cx="2155634" cy="848912"/>
          </a:xfrm>
          <a:custGeom>
            <a:avLst/>
            <a:gdLst/>
            <a:ahLst/>
            <a:cxnLst/>
            <a:rect l="l" t="t" r="r" b="b"/>
            <a:pathLst>
              <a:path w="2155634" h="848912">
                <a:moveTo>
                  <a:pt x="0" y="0"/>
                </a:moveTo>
                <a:lnTo>
                  <a:pt x="2155634" y="0"/>
                </a:lnTo>
                <a:lnTo>
                  <a:pt x="2155634" y="848912"/>
                </a:lnTo>
                <a:lnTo>
                  <a:pt x="0" y="848912"/>
                </a:lnTo>
                <a:lnTo>
                  <a:pt x="0" y="0"/>
                </a:lnTo>
                <a:close/>
              </a:path>
            </a:pathLst>
          </a:custGeom>
          <a:blipFill>
            <a:blip r:embed="rId10"/>
            <a:stretch>
              <a:fillRect/>
            </a:stretch>
          </a:blipFill>
        </p:spPr>
      </p:sp>
      <p:sp>
        <p:nvSpPr>
          <p:cNvPr id="8" name="TextBox 8"/>
          <p:cNvSpPr txBox="1"/>
          <p:nvPr/>
        </p:nvSpPr>
        <p:spPr>
          <a:xfrm>
            <a:off x="2185026" y="2497884"/>
            <a:ext cx="13917947" cy="5017963"/>
          </a:xfrm>
          <a:prstGeom prst="rect">
            <a:avLst/>
          </a:prstGeom>
        </p:spPr>
        <p:txBody>
          <a:bodyPr wrap="square" lIns="0" tIns="0" rIns="0" bIns="0" rtlCol="0" anchor="t">
            <a:spAutoFit/>
          </a:bodyPr>
          <a:lstStyle/>
          <a:p>
            <a:pPr marL="745551" lvl="1" indent="-372776" algn="l">
              <a:lnSpc>
                <a:spcPts val="5732"/>
              </a:lnSpc>
              <a:buFont typeface="Arial"/>
              <a:buChar char="•"/>
            </a:pPr>
            <a:r>
              <a:rPr lang="en-US" sz="3453" dirty="0">
                <a:solidFill>
                  <a:srgbClr val="000000"/>
                </a:solidFill>
                <a:latin typeface="Inter"/>
                <a:ea typeface="Inter"/>
                <a:cs typeface="Inter"/>
                <a:sym typeface="Inter"/>
              </a:rPr>
              <a:t>Shut down the source of damage immediately.</a:t>
            </a:r>
          </a:p>
          <a:p>
            <a:pPr marL="745551" lvl="1" indent="-372776" algn="l">
              <a:lnSpc>
                <a:spcPts val="5732"/>
              </a:lnSpc>
              <a:buFont typeface="Arial"/>
              <a:buChar char="•"/>
            </a:pPr>
            <a:r>
              <a:rPr lang="en-US" sz="3453" dirty="0">
                <a:solidFill>
                  <a:srgbClr val="000000"/>
                </a:solidFill>
                <a:latin typeface="Inter"/>
                <a:ea typeface="Inter"/>
                <a:cs typeface="Inter"/>
                <a:sym typeface="Inter"/>
              </a:rPr>
              <a:t>Begin mitigation as quickly as possible.</a:t>
            </a:r>
          </a:p>
          <a:p>
            <a:pPr marL="745551" lvl="1" indent="-372776" algn="l">
              <a:lnSpc>
                <a:spcPts val="5732"/>
              </a:lnSpc>
              <a:buFont typeface="Arial"/>
              <a:buChar char="•"/>
            </a:pPr>
            <a:r>
              <a:rPr lang="en-US" sz="3453" dirty="0">
                <a:solidFill>
                  <a:srgbClr val="000000"/>
                </a:solidFill>
                <a:latin typeface="Inter"/>
                <a:ea typeface="Inter"/>
                <a:cs typeface="Inter"/>
                <a:sym typeface="Inter"/>
              </a:rPr>
              <a:t>Document the condition and timeline.</a:t>
            </a:r>
          </a:p>
          <a:p>
            <a:pPr marL="745551" lvl="1" indent="-372776" algn="l">
              <a:lnSpc>
                <a:spcPts val="5732"/>
              </a:lnSpc>
              <a:buFont typeface="Arial"/>
              <a:buChar char="•"/>
            </a:pPr>
            <a:r>
              <a:rPr lang="en-US" sz="3453" dirty="0">
                <a:solidFill>
                  <a:srgbClr val="000000"/>
                </a:solidFill>
                <a:latin typeface="Inter"/>
                <a:ea typeface="Inter"/>
                <a:cs typeface="Inter"/>
                <a:sym typeface="Inter"/>
              </a:rPr>
              <a:t>Preserve failed equipment or components.</a:t>
            </a:r>
          </a:p>
          <a:p>
            <a:pPr marL="745551" lvl="1" indent="-372776" algn="l">
              <a:lnSpc>
                <a:spcPts val="5732"/>
              </a:lnSpc>
              <a:buFont typeface="Arial"/>
              <a:buChar char="•"/>
            </a:pPr>
            <a:r>
              <a:rPr lang="en-US" sz="3453" dirty="0">
                <a:solidFill>
                  <a:srgbClr val="000000"/>
                </a:solidFill>
                <a:latin typeface="Inter"/>
                <a:ea typeface="Inter"/>
                <a:cs typeface="Inter"/>
                <a:sym typeface="Inter"/>
              </a:rPr>
              <a:t>Identify the cause, not just the damage.</a:t>
            </a:r>
          </a:p>
          <a:p>
            <a:pPr marL="745551" lvl="1" indent="-372776" algn="l">
              <a:lnSpc>
                <a:spcPts val="5732"/>
              </a:lnSpc>
              <a:buFont typeface="Arial"/>
              <a:buChar char="•"/>
            </a:pPr>
            <a:r>
              <a:rPr lang="en-US" sz="3453" dirty="0">
                <a:solidFill>
                  <a:srgbClr val="000000"/>
                </a:solidFill>
                <a:latin typeface="Inter"/>
                <a:ea typeface="Inter"/>
                <a:cs typeface="Inter"/>
                <a:sym typeface="Inter"/>
              </a:rPr>
              <a:t>Communicate early with claims and restoration professionals.</a:t>
            </a:r>
          </a:p>
          <a:p>
            <a:pPr algn="ctr">
              <a:lnSpc>
                <a:spcPts val="5732"/>
              </a:lnSpc>
            </a:pPr>
            <a:endParaRPr lang="en-US" sz="3453" dirty="0">
              <a:solidFill>
                <a:srgbClr val="000000"/>
              </a:solidFill>
              <a:latin typeface="Inter"/>
              <a:ea typeface="Inter"/>
              <a:cs typeface="Inter"/>
              <a:sym typeface="Inter"/>
            </a:endParaRPr>
          </a:p>
        </p:txBody>
      </p:sp>
      <p:sp>
        <p:nvSpPr>
          <p:cNvPr id="13" name="Slide Number Placeholder 12">
            <a:extLst>
              <a:ext uri="{FF2B5EF4-FFF2-40B4-BE49-F238E27FC236}">
                <a16:creationId xmlns:a16="http://schemas.microsoft.com/office/drawing/2014/main" id="{BFC53840-83F1-4E90-A7E7-500B99564F5F}"/>
              </a:ext>
            </a:extLst>
          </p:cNvPr>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13011078" y="-6007869"/>
            <a:ext cx="10892694" cy="9427132"/>
          </a:xfrm>
          <a:custGeom>
            <a:avLst/>
            <a:gdLst/>
            <a:ahLst/>
            <a:cxnLst/>
            <a:rect l="l" t="t" r="r" b="b"/>
            <a:pathLst>
              <a:path w="10892694" h="9427132">
                <a:moveTo>
                  <a:pt x="0" y="0"/>
                </a:moveTo>
                <a:lnTo>
                  <a:pt x="10892694" y="0"/>
                </a:lnTo>
                <a:lnTo>
                  <a:pt x="10892694" y="9427132"/>
                </a:lnTo>
                <a:lnTo>
                  <a:pt x="0" y="94271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1435565" y="654878"/>
            <a:ext cx="14048469" cy="1798665"/>
          </a:xfrm>
          <a:prstGeom prst="rect">
            <a:avLst/>
          </a:prstGeom>
        </p:spPr>
        <p:txBody>
          <a:bodyPr lIns="0" tIns="0" rIns="0" bIns="0" rtlCol="0" anchor="t">
            <a:spAutoFit/>
          </a:bodyPr>
          <a:lstStyle/>
          <a:p>
            <a:pPr algn="l">
              <a:lnSpc>
                <a:spcPts val="7060"/>
              </a:lnSpc>
            </a:pPr>
            <a:r>
              <a:rPr lang="en-US" sz="6139" b="1">
                <a:solidFill>
                  <a:srgbClr val="000000"/>
                </a:solidFill>
                <a:latin typeface="Inter Bold"/>
                <a:ea typeface="Inter Bold"/>
                <a:cs typeface="Inter Bold"/>
                <a:sym typeface="Inter Bold"/>
              </a:rPr>
              <a:t>Liability Claims:</a:t>
            </a:r>
          </a:p>
          <a:p>
            <a:pPr algn="l">
              <a:lnSpc>
                <a:spcPts val="7060"/>
              </a:lnSpc>
            </a:pPr>
            <a:r>
              <a:rPr lang="en-US" sz="6139" b="1">
                <a:solidFill>
                  <a:srgbClr val="000000"/>
                </a:solidFill>
                <a:latin typeface="Inter Bold"/>
                <a:ea typeface="Inter Bold"/>
                <a:cs typeface="Inter Bold"/>
                <a:sym typeface="Inter Bold"/>
              </a:rPr>
              <a:t>Preserve the Facts </a:t>
            </a:r>
          </a:p>
        </p:txBody>
      </p:sp>
      <p:sp>
        <p:nvSpPr>
          <p:cNvPr id="4" name="Freeform 4"/>
          <p:cNvSpPr/>
          <p:nvPr/>
        </p:nvSpPr>
        <p:spPr>
          <a:xfrm rot="8487042">
            <a:off x="13516086" y="7560687"/>
            <a:ext cx="8200413" cy="7097085"/>
          </a:xfrm>
          <a:custGeom>
            <a:avLst/>
            <a:gdLst/>
            <a:ahLst/>
            <a:cxnLst/>
            <a:rect l="l" t="t" r="r" b="b"/>
            <a:pathLst>
              <a:path w="8200413" h="7097085">
                <a:moveTo>
                  <a:pt x="0" y="0"/>
                </a:moveTo>
                <a:lnTo>
                  <a:pt x="8200413" y="0"/>
                </a:lnTo>
                <a:lnTo>
                  <a:pt x="8200413" y="7097085"/>
                </a:lnTo>
                <a:lnTo>
                  <a:pt x="0" y="70970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213277">
            <a:off x="2632534" y="7941755"/>
            <a:ext cx="3528805" cy="3054021"/>
          </a:xfrm>
          <a:custGeom>
            <a:avLst/>
            <a:gdLst/>
            <a:ahLst/>
            <a:cxnLst/>
            <a:rect l="l" t="t" r="r" b="b"/>
            <a:pathLst>
              <a:path w="3528805" h="3054021">
                <a:moveTo>
                  <a:pt x="0" y="0"/>
                </a:moveTo>
                <a:lnTo>
                  <a:pt x="3528805" y="0"/>
                </a:lnTo>
                <a:lnTo>
                  <a:pt x="3528805" y="3054020"/>
                </a:lnTo>
                <a:lnTo>
                  <a:pt x="0" y="305402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Freeform 7"/>
          <p:cNvSpPr/>
          <p:nvPr/>
        </p:nvSpPr>
        <p:spPr>
          <a:xfrm>
            <a:off x="15678776" y="9044309"/>
            <a:ext cx="2155634" cy="848912"/>
          </a:xfrm>
          <a:custGeom>
            <a:avLst/>
            <a:gdLst/>
            <a:ahLst/>
            <a:cxnLst/>
            <a:rect l="l" t="t" r="r" b="b"/>
            <a:pathLst>
              <a:path w="2155634" h="848912">
                <a:moveTo>
                  <a:pt x="0" y="0"/>
                </a:moveTo>
                <a:lnTo>
                  <a:pt x="2155634" y="0"/>
                </a:lnTo>
                <a:lnTo>
                  <a:pt x="2155634" y="848912"/>
                </a:lnTo>
                <a:lnTo>
                  <a:pt x="0" y="848912"/>
                </a:lnTo>
                <a:lnTo>
                  <a:pt x="0" y="0"/>
                </a:lnTo>
                <a:close/>
              </a:path>
            </a:pathLst>
          </a:custGeom>
          <a:blipFill>
            <a:blip r:embed="rId10"/>
            <a:stretch>
              <a:fillRect/>
            </a:stretch>
          </a:blipFill>
        </p:spPr>
      </p:sp>
      <p:sp>
        <p:nvSpPr>
          <p:cNvPr id="8" name="TextBox 8"/>
          <p:cNvSpPr txBox="1"/>
          <p:nvPr/>
        </p:nvSpPr>
        <p:spPr>
          <a:xfrm>
            <a:off x="2473283" y="2817337"/>
            <a:ext cx="13205493" cy="4294063"/>
          </a:xfrm>
          <a:prstGeom prst="rect">
            <a:avLst/>
          </a:prstGeom>
        </p:spPr>
        <p:txBody>
          <a:bodyPr lIns="0" tIns="0" rIns="0" bIns="0" rtlCol="0" anchor="t">
            <a:spAutoFit/>
          </a:bodyPr>
          <a:lstStyle/>
          <a:p>
            <a:pPr marL="745551" lvl="1" indent="-372776" algn="l">
              <a:lnSpc>
                <a:spcPts val="5732"/>
              </a:lnSpc>
              <a:buFont typeface="Arial"/>
              <a:buChar char="•"/>
            </a:pPr>
            <a:r>
              <a:rPr lang="en-US" sz="3453" dirty="0">
                <a:solidFill>
                  <a:srgbClr val="000000"/>
                </a:solidFill>
                <a:latin typeface="Inter"/>
                <a:ea typeface="Inter"/>
                <a:cs typeface="Inter"/>
                <a:sym typeface="Inter"/>
              </a:rPr>
              <a:t>Report incidents promptly.</a:t>
            </a:r>
          </a:p>
          <a:p>
            <a:pPr marL="745551" lvl="1" indent="-372776" algn="l">
              <a:lnSpc>
                <a:spcPts val="5732"/>
              </a:lnSpc>
              <a:buFont typeface="Arial"/>
              <a:buChar char="•"/>
            </a:pPr>
            <a:r>
              <a:rPr lang="en-US" sz="3453" dirty="0">
                <a:solidFill>
                  <a:srgbClr val="000000"/>
                </a:solidFill>
                <a:latin typeface="Inter"/>
                <a:ea typeface="Inter"/>
                <a:cs typeface="Inter"/>
                <a:sym typeface="Inter"/>
              </a:rPr>
              <a:t>Preserve video and other evidence.</a:t>
            </a:r>
          </a:p>
          <a:p>
            <a:pPr marL="745551" lvl="1" indent="-372776" algn="l">
              <a:lnSpc>
                <a:spcPts val="5732"/>
              </a:lnSpc>
              <a:buFont typeface="Arial"/>
              <a:buChar char="•"/>
            </a:pPr>
            <a:r>
              <a:rPr lang="en-US" sz="3453" dirty="0">
                <a:solidFill>
                  <a:srgbClr val="000000"/>
                </a:solidFill>
                <a:latin typeface="Inter"/>
                <a:ea typeface="Inter"/>
                <a:cs typeface="Inter"/>
                <a:sym typeface="Inter"/>
              </a:rPr>
              <a:t>Identify witnesses.</a:t>
            </a:r>
          </a:p>
          <a:p>
            <a:pPr marL="745551" lvl="1" indent="-372776" algn="l">
              <a:lnSpc>
                <a:spcPts val="5732"/>
              </a:lnSpc>
              <a:buFont typeface="Arial"/>
              <a:buChar char="•"/>
            </a:pPr>
            <a:r>
              <a:rPr lang="en-US" sz="3453" dirty="0">
                <a:solidFill>
                  <a:srgbClr val="000000"/>
                </a:solidFill>
                <a:latin typeface="Inter"/>
                <a:ea typeface="Inter"/>
                <a:cs typeface="Inter"/>
                <a:sym typeface="Inter"/>
              </a:rPr>
              <a:t>Document the incident.</a:t>
            </a:r>
          </a:p>
          <a:p>
            <a:pPr marL="745551" lvl="1" indent="-372776" algn="l">
              <a:lnSpc>
                <a:spcPts val="5732"/>
              </a:lnSpc>
              <a:buFont typeface="Arial"/>
              <a:buChar char="•"/>
            </a:pPr>
            <a:r>
              <a:rPr lang="en-US" sz="3453" dirty="0">
                <a:solidFill>
                  <a:srgbClr val="000000"/>
                </a:solidFill>
                <a:latin typeface="Inter"/>
                <a:ea typeface="Inter"/>
                <a:cs typeface="Inter"/>
                <a:sym typeface="Inter"/>
              </a:rPr>
              <a:t>Avoid speculation about fault.</a:t>
            </a:r>
          </a:p>
          <a:p>
            <a:pPr marL="745551" lvl="1" indent="-372776" algn="l">
              <a:lnSpc>
                <a:spcPts val="5732"/>
              </a:lnSpc>
              <a:buFont typeface="Arial"/>
              <a:buChar char="•"/>
            </a:pPr>
            <a:r>
              <a:rPr lang="en-US" sz="3453" dirty="0">
                <a:solidFill>
                  <a:srgbClr val="000000"/>
                </a:solidFill>
                <a:latin typeface="Inter"/>
                <a:ea typeface="Inter"/>
                <a:cs typeface="Inter"/>
                <a:sym typeface="Inter"/>
              </a:rPr>
              <a:t>Involve risk-management/claims professionals early.</a:t>
            </a:r>
          </a:p>
        </p:txBody>
      </p:sp>
      <p:sp>
        <p:nvSpPr>
          <p:cNvPr id="13" name="Slide Number Placeholder 12">
            <a:extLst>
              <a:ext uri="{FF2B5EF4-FFF2-40B4-BE49-F238E27FC236}">
                <a16:creationId xmlns:a16="http://schemas.microsoft.com/office/drawing/2014/main" id="{FD270283-2488-41E7-A666-26E7680E1971}"/>
              </a:ext>
            </a:extLst>
          </p:cNvPr>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14094532" y="-6643183"/>
            <a:ext cx="10892694" cy="9427132"/>
          </a:xfrm>
          <a:custGeom>
            <a:avLst/>
            <a:gdLst/>
            <a:ahLst/>
            <a:cxnLst/>
            <a:rect l="l" t="t" r="r" b="b"/>
            <a:pathLst>
              <a:path w="10892694" h="9427132">
                <a:moveTo>
                  <a:pt x="0" y="0"/>
                </a:moveTo>
                <a:lnTo>
                  <a:pt x="10892695" y="0"/>
                </a:lnTo>
                <a:lnTo>
                  <a:pt x="10892695" y="9427131"/>
                </a:lnTo>
                <a:lnTo>
                  <a:pt x="0" y="94271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1435565" y="695006"/>
            <a:ext cx="14048469" cy="1798665"/>
          </a:xfrm>
          <a:prstGeom prst="rect">
            <a:avLst/>
          </a:prstGeom>
        </p:spPr>
        <p:txBody>
          <a:bodyPr lIns="0" tIns="0" rIns="0" bIns="0" rtlCol="0" anchor="t">
            <a:spAutoFit/>
          </a:bodyPr>
          <a:lstStyle/>
          <a:p>
            <a:pPr algn="l">
              <a:lnSpc>
                <a:spcPts val="7060"/>
              </a:lnSpc>
            </a:pPr>
            <a:r>
              <a:rPr lang="en-US" sz="6139" b="1">
                <a:solidFill>
                  <a:srgbClr val="000000"/>
                </a:solidFill>
                <a:latin typeface="Inter Bold"/>
                <a:ea typeface="Inter Bold"/>
                <a:cs typeface="Inter Bold"/>
                <a:sym typeface="Inter Bold"/>
              </a:rPr>
              <a:t>Auto Claims:</a:t>
            </a:r>
          </a:p>
          <a:p>
            <a:pPr algn="l">
              <a:lnSpc>
                <a:spcPts val="7060"/>
              </a:lnSpc>
            </a:pPr>
            <a:r>
              <a:rPr lang="en-US" sz="6139" b="1">
                <a:solidFill>
                  <a:srgbClr val="000000"/>
                </a:solidFill>
                <a:latin typeface="Inter Bold"/>
                <a:ea typeface="Inter Bold"/>
                <a:cs typeface="Inter Bold"/>
                <a:sym typeface="Inter Bold"/>
              </a:rPr>
              <a:t>The Investigation Starts at the Scene </a:t>
            </a:r>
          </a:p>
        </p:txBody>
      </p:sp>
      <p:sp>
        <p:nvSpPr>
          <p:cNvPr id="4" name="Freeform 4"/>
          <p:cNvSpPr/>
          <p:nvPr/>
        </p:nvSpPr>
        <p:spPr>
          <a:xfrm rot="8487042">
            <a:off x="13516086" y="7560687"/>
            <a:ext cx="8200413" cy="7097085"/>
          </a:xfrm>
          <a:custGeom>
            <a:avLst/>
            <a:gdLst/>
            <a:ahLst/>
            <a:cxnLst/>
            <a:rect l="l" t="t" r="r" b="b"/>
            <a:pathLst>
              <a:path w="8200413" h="7097085">
                <a:moveTo>
                  <a:pt x="0" y="0"/>
                </a:moveTo>
                <a:lnTo>
                  <a:pt x="8200413" y="0"/>
                </a:lnTo>
                <a:lnTo>
                  <a:pt x="8200413" y="7097085"/>
                </a:lnTo>
                <a:lnTo>
                  <a:pt x="0" y="70970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179950">
            <a:off x="2712790" y="8162459"/>
            <a:ext cx="3528805" cy="3054021"/>
          </a:xfrm>
          <a:custGeom>
            <a:avLst/>
            <a:gdLst/>
            <a:ahLst/>
            <a:cxnLst/>
            <a:rect l="l" t="t" r="r" b="b"/>
            <a:pathLst>
              <a:path w="3528805" h="3054021">
                <a:moveTo>
                  <a:pt x="0" y="0"/>
                </a:moveTo>
                <a:lnTo>
                  <a:pt x="3528805" y="0"/>
                </a:lnTo>
                <a:lnTo>
                  <a:pt x="3528805" y="3054020"/>
                </a:lnTo>
                <a:lnTo>
                  <a:pt x="0" y="305402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Freeform 7"/>
          <p:cNvSpPr/>
          <p:nvPr/>
        </p:nvSpPr>
        <p:spPr>
          <a:xfrm>
            <a:off x="15678776" y="9044309"/>
            <a:ext cx="2155634" cy="848912"/>
          </a:xfrm>
          <a:custGeom>
            <a:avLst/>
            <a:gdLst/>
            <a:ahLst/>
            <a:cxnLst/>
            <a:rect l="l" t="t" r="r" b="b"/>
            <a:pathLst>
              <a:path w="2155634" h="848912">
                <a:moveTo>
                  <a:pt x="0" y="0"/>
                </a:moveTo>
                <a:lnTo>
                  <a:pt x="2155634" y="0"/>
                </a:lnTo>
                <a:lnTo>
                  <a:pt x="2155634" y="848912"/>
                </a:lnTo>
                <a:lnTo>
                  <a:pt x="0" y="848912"/>
                </a:lnTo>
                <a:lnTo>
                  <a:pt x="0" y="0"/>
                </a:lnTo>
                <a:close/>
              </a:path>
            </a:pathLst>
          </a:custGeom>
          <a:blipFill>
            <a:blip r:embed="rId10"/>
            <a:stretch>
              <a:fillRect/>
            </a:stretch>
          </a:blipFill>
        </p:spPr>
      </p:sp>
      <p:sp>
        <p:nvSpPr>
          <p:cNvPr id="8" name="TextBox 8"/>
          <p:cNvSpPr txBox="1"/>
          <p:nvPr/>
        </p:nvSpPr>
        <p:spPr>
          <a:xfrm>
            <a:off x="2473283" y="2817337"/>
            <a:ext cx="13205493" cy="5017963"/>
          </a:xfrm>
          <a:prstGeom prst="rect">
            <a:avLst/>
          </a:prstGeom>
        </p:spPr>
        <p:txBody>
          <a:bodyPr lIns="0" tIns="0" rIns="0" bIns="0" rtlCol="0" anchor="t">
            <a:spAutoFit/>
          </a:bodyPr>
          <a:lstStyle/>
          <a:p>
            <a:pPr marL="745551" lvl="1" indent="-372776" algn="l">
              <a:lnSpc>
                <a:spcPts val="5732"/>
              </a:lnSpc>
              <a:buFont typeface="Arial"/>
              <a:buChar char="•"/>
            </a:pPr>
            <a:r>
              <a:rPr lang="en-US" sz="3453" dirty="0">
                <a:solidFill>
                  <a:srgbClr val="000000"/>
                </a:solidFill>
                <a:latin typeface="Inter"/>
                <a:ea typeface="Inter"/>
                <a:cs typeface="Inter"/>
                <a:sym typeface="Inter"/>
              </a:rPr>
              <a:t>Notify the district promptly.</a:t>
            </a:r>
          </a:p>
          <a:p>
            <a:pPr marL="745551" lvl="1" indent="-372776" algn="l">
              <a:lnSpc>
                <a:spcPts val="5732"/>
              </a:lnSpc>
              <a:buFont typeface="Arial"/>
              <a:buChar char="•"/>
            </a:pPr>
            <a:r>
              <a:rPr lang="en-US" sz="3453" dirty="0">
                <a:solidFill>
                  <a:srgbClr val="000000"/>
                </a:solidFill>
                <a:latin typeface="Inter"/>
                <a:ea typeface="Inter"/>
                <a:cs typeface="Inter"/>
                <a:sym typeface="Inter"/>
              </a:rPr>
              <a:t>Preserve dashcam/video evidence.</a:t>
            </a:r>
          </a:p>
          <a:p>
            <a:pPr marL="745551" lvl="1" indent="-372776" algn="l">
              <a:lnSpc>
                <a:spcPts val="5732"/>
              </a:lnSpc>
              <a:buFont typeface="Arial"/>
              <a:buChar char="•"/>
            </a:pPr>
            <a:r>
              <a:rPr lang="en-US" sz="3453" dirty="0">
                <a:solidFill>
                  <a:srgbClr val="000000"/>
                </a:solidFill>
                <a:latin typeface="Inter"/>
                <a:ea typeface="Inter"/>
                <a:cs typeface="Inter"/>
                <a:sym typeface="Inter"/>
              </a:rPr>
              <a:t>Follow established accident procedures.</a:t>
            </a:r>
          </a:p>
          <a:p>
            <a:pPr marL="745551" lvl="1" indent="-372776" algn="l">
              <a:lnSpc>
                <a:spcPts val="5732"/>
              </a:lnSpc>
              <a:buFont typeface="Arial"/>
              <a:buChar char="•"/>
            </a:pPr>
            <a:r>
              <a:rPr lang="en-US" sz="3453" dirty="0">
                <a:solidFill>
                  <a:srgbClr val="000000"/>
                </a:solidFill>
                <a:latin typeface="Inter"/>
                <a:ea typeface="Inter"/>
                <a:cs typeface="Inter"/>
                <a:sym typeface="Inter"/>
              </a:rPr>
              <a:t>Avoid assumptions about fault.</a:t>
            </a:r>
          </a:p>
          <a:p>
            <a:pPr marL="745551" lvl="1" indent="-372776" algn="l">
              <a:lnSpc>
                <a:spcPts val="5732"/>
              </a:lnSpc>
              <a:buFont typeface="Arial"/>
              <a:buChar char="•"/>
            </a:pPr>
            <a:r>
              <a:rPr lang="en-US" sz="3453" dirty="0">
                <a:solidFill>
                  <a:srgbClr val="000000"/>
                </a:solidFill>
                <a:latin typeface="Inter"/>
                <a:ea typeface="Inter"/>
                <a:cs typeface="Inter"/>
                <a:sym typeface="Inter"/>
              </a:rPr>
              <a:t>Key documentation, including bus video, police report, and incident reports.</a:t>
            </a:r>
          </a:p>
          <a:p>
            <a:pPr marL="745551" lvl="1" indent="-372776" algn="l">
              <a:lnSpc>
                <a:spcPts val="5732"/>
              </a:lnSpc>
              <a:buFont typeface="Arial"/>
              <a:buChar char="•"/>
            </a:pPr>
            <a:r>
              <a:rPr lang="en-US" sz="3453" dirty="0">
                <a:solidFill>
                  <a:srgbClr val="000000"/>
                </a:solidFill>
                <a:latin typeface="Inter"/>
                <a:ea typeface="Inter"/>
                <a:cs typeface="Inter"/>
                <a:sym typeface="Inter"/>
              </a:rPr>
              <a:t>Being available for trial.</a:t>
            </a:r>
          </a:p>
        </p:txBody>
      </p:sp>
      <p:sp>
        <p:nvSpPr>
          <p:cNvPr id="13" name="Slide Number Placeholder 12">
            <a:extLst>
              <a:ext uri="{FF2B5EF4-FFF2-40B4-BE49-F238E27FC236}">
                <a16:creationId xmlns:a16="http://schemas.microsoft.com/office/drawing/2014/main" id="{65C3BDA5-BF98-476C-B008-C78CAF369581}"/>
              </a:ext>
            </a:extLst>
          </p:cNvPr>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13372229" y="-6282032"/>
            <a:ext cx="10892694" cy="9427132"/>
          </a:xfrm>
          <a:custGeom>
            <a:avLst/>
            <a:gdLst/>
            <a:ahLst/>
            <a:cxnLst/>
            <a:rect l="l" t="t" r="r" b="b"/>
            <a:pathLst>
              <a:path w="10892694" h="9427132">
                <a:moveTo>
                  <a:pt x="0" y="0"/>
                </a:moveTo>
                <a:lnTo>
                  <a:pt x="10892694" y="0"/>
                </a:lnTo>
                <a:lnTo>
                  <a:pt x="10892694" y="9427132"/>
                </a:lnTo>
                <a:lnTo>
                  <a:pt x="0" y="942713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TextBox 3"/>
          <p:cNvSpPr txBox="1"/>
          <p:nvPr/>
        </p:nvSpPr>
        <p:spPr>
          <a:xfrm>
            <a:off x="1435565" y="695006"/>
            <a:ext cx="14048469" cy="1798665"/>
          </a:xfrm>
          <a:prstGeom prst="rect">
            <a:avLst/>
          </a:prstGeom>
        </p:spPr>
        <p:txBody>
          <a:bodyPr lIns="0" tIns="0" rIns="0" bIns="0" rtlCol="0" anchor="t">
            <a:spAutoFit/>
          </a:bodyPr>
          <a:lstStyle/>
          <a:p>
            <a:pPr algn="l">
              <a:lnSpc>
                <a:spcPts val="7060"/>
              </a:lnSpc>
            </a:pPr>
            <a:r>
              <a:rPr lang="en-US" sz="6139" b="1">
                <a:solidFill>
                  <a:srgbClr val="000000"/>
                </a:solidFill>
                <a:latin typeface="Inter Bold"/>
                <a:ea typeface="Inter Bold"/>
                <a:cs typeface="Inter Bold"/>
                <a:sym typeface="Inter Bold"/>
              </a:rPr>
              <a:t>Auto Risk:</a:t>
            </a:r>
          </a:p>
          <a:p>
            <a:pPr algn="l">
              <a:lnSpc>
                <a:spcPts val="7060"/>
              </a:lnSpc>
            </a:pPr>
            <a:r>
              <a:rPr lang="en-US" sz="6139" b="1">
                <a:solidFill>
                  <a:srgbClr val="000000"/>
                </a:solidFill>
                <a:latin typeface="Inter Bold"/>
                <a:ea typeface="Inter Bold"/>
                <a:cs typeface="Inter Bold"/>
                <a:sym typeface="Inter Bold"/>
              </a:rPr>
              <a:t>Know Who Is Authorized to Drive</a:t>
            </a:r>
          </a:p>
        </p:txBody>
      </p:sp>
      <p:sp>
        <p:nvSpPr>
          <p:cNvPr id="4" name="Freeform 4"/>
          <p:cNvSpPr/>
          <p:nvPr/>
        </p:nvSpPr>
        <p:spPr>
          <a:xfrm rot="8487042">
            <a:off x="13516086" y="7560687"/>
            <a:ext cx="8200413" cy="7097085"/>
          </a:xfrm>
          <a:custGeom>
            <a:avLst/>
            <a:gdLst/>
            <a:ahLst/>
            <a:cxnLst/>
            <a:rect l="l" t="t" r="r" b="b"/>
            <a:pathLst>
              <a:path w="8200413" h="7097085">
                <a:moveTo>
                  <a:pt x="0" y="0"/>
                </a:moveTo>
                <a:lnTo>
                  <a:pt x="8200413" y="0"/>
                </a:lnTo>
                <a:lnTo>
                  <a:pt x="8200413" y="7097085"/>
                </a:lnTo>
                <a:lnTo>
                  <a:pt x="0" y="709708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rot="-179950">
            <a:off x="2712790" y="8162459"/>
            <a:ext cx="3528805" cy="3054021"/>
          </a:xfrm>
          <a:custGeom>
            <a:avLst/>
            <a:gdLst/>
            <a:ahLst/>
            <a:cxnLst/>
            <a:rect l="l" t="t" r="r" b="b"/>
            <a:pathLst>
              <a:path w="3528805" h="3054021">
                <a:moveTo>
                  <a:pt x="0" y="0"/>
                </a:moveTo>
                <a:lnTo>
                  <a:pt x="3528805" y="0"/>
                </a:lnTo>
                <a:lnTo>
                  <a:pt x="3528805" y="3054020"/>
                </a:lnTo>
                <a:lnTo>
                  <a:pt x="0" y="305402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7" name="Freeform 7"/>
          <p:cNvSpPr/>
          <p:nvPr/>
        </p:nvSpPr>
        <p:spPr>
          <a:xfrm>
            <a:off x="15678776" y="9044309"/>
            <a:ext cx="2155634" cy="848912"/>
          </a:xfrm>
          <a:custGeom>
            <a:avLst/>
            <a:gdLst/>
            <a:ahLst/>
            <a:cxnLst/>
            <a:rect l="l" t="t" r="r" b="b"/>
            <a:pathLst>
              <a:path w="2155634" h="848912">
                <a:moveTo>
                  <a:pt x="0" y="0"/>
                </a:moveTo>
                <a:lnTo>
                  <a:pt x="2155634" y="0"/>
                </a:lnTo>
                <a:lnTo>
                  <a:pt x="2155634" y="848912"/>
                </a:lnTo>
                <a:lnTo>
                  <a:pt x="0" y="848912"/>
                </a:lnTo>
                <a:lnTo>
                  <a:pt x="0" y="0"/>
                </a:lnTo>
                <a:close/>
              </a:path>
            </a:pathLst>
          </a:custGeom>
          <a:blipFill>
            <a:blip r:embed="rId11"/>
            <a:stretch>
              <a:fillRect/>
            </a:stretch>
          </a:blipFill>
        </p:spPr>
      </p:sp>
      <p:sp>
        <p:nvSpPr>
          <p:cNvPr id="8" name="TextBox 8"/>
          <p:cNvSpPr txBox="1"/>
          <p:nvPr/>
        </p:nvSpPr>
        <p:spPr>
          <a:xfrm>
            <a:off x="2473283" y="2817337"/>
            <a:ext cx="13205493" cy="4294063"/>
          </a:xfrm>
          <a:prstGeom prst="rect">
            <a:avLst/>
          </a:prstGeom>
        </p:spPr>
        <p:txBody>
          <a:bodyPr lIns="0" tIns="0" rIns="0" bIns="0" rtlCol="0" anchor="t">
            <a:spAutoFit/>
          </a:bodyPr>
          <a:lstStyle/>
          <a:p>
            <a:pPr marL="745551" lvl="1" indent="-372776" algn="l">
              <a:lnSpc>
                <a:spcPts val="5732"/>
              </a:lnSpc>
              <a:buFont typeface="Arial"/>
              <a:buChar char="•"/>
            </a:pPr>
            <a:r>
              <a:rPr lang="en-US" sz="3453" dirty="0">
                <a:solidFill>
                  <a:srgbClr val="000000"/>
                </a:solidFill>
                <a:latin typeface="Inter"/>
                <a:ea typeface="Inter"/>
                <a:cs typeface="Inter"/>
                <a:sym typeface="Inter"/>
              </a:rPr>
              <a:t>Establish clear authorization to operate district vehicles.</a:t>
            </a:r>
          </a:p>
          <a:p>
            <a:pPr marL="745551" lvl="1" indent="-372776" algn="l">
              <a:lnSpc>
                <a:spcPts val="5732"/>
              </a:lnSpc>
              <a:buFont typeface="Arial"/>
              <a:buChar char="•"/>
            </a:pPr>
            <a:r>
              <a:rPr lang="en-US" sz="3453" dirty="0">
                <a:solidFill>
                  <a:srgbClr val="000000"/>
                </a:solidFill>
                <a:latin typeface="Inter"/>
                <a:ea typeface="Inter"/>
                <a:cs typeface="Inter"/>
                <a:sym typeface="Inter"/>
              </a:rPr>
              <a:t>Verify valid driver’s licenses.</a:t>
            </a:r>
          </a:p>
          <a:p>
            <a:pPr marL="745551" lvl="1" indent="-372776" algn="l">
              <a:lnSpc>
                <a:spcPts val="5732"/>
              </a:lnSpc>
              <a:buFont typeface="Arial"/>
              <a:buChar char="•"/>
            </a:pPr>
            <a:r>
              <a:rPr lang="en-US" sz="3453" dirty="0">
                <a:solidFill>
                  <a:srgbClr val="000000"/>
                </a:solidFill>
                <a:latin typeface="Inter"/>
                <a:ea typeface="Inter"/>
                <a:cs typeface="Inter"/>
                <a:sym typeface="Inter"/>
              </a:rPr>
              <a:t>Review driving records as required.</a:t>
            </a:r>
          </a:p>
          <a:p>
            <a:pPr marL="745551" lvl="1" indent="-372776" algn="l">
              <a:lnSpc>
                <a:spcPts val="5732"/>
              </a:lnSpc>
              <a:buFont typeface="Arial"/>
              <a:buChar char="•"/>
            </a:pPr>
            <a:r>
              <a:rPr lang="en-US" sz="3453" dirty="0">
                <a:solidFill>
                  <a:srgbClr val="000000"/>
                </a:solidFill>
                <a:latin typeface="Inter"/>
                <a:ea typeface="Inter"/>
                <a:cs typeface="Inter"/>
                <a:sym typeface="Inter"/>
              </a:rPr>
              <a:t>Maintain appropriate driver controls.</a:t>
            </a:r>
          </a:p>
          <a:p>
            <a:pPr marL="745551" lvl="1" indent="-372776" algn="l">
              <a:lnSpc>
                <a:spcPts val="5732"/>
              </a:lnSpc>
              <a:buFont typeface="Arial"/>
              <a:buChar char="•"/>
            </a:pPr>
            <a:r>
              <a:rPr lang="en-US" sz="3453" dirty="0">
                <a:solidFill>
                  <a:srgbClr val="000000"/>
                </a:solidFill>
                <a:latin typeface="Inter"/>
                <a:ea typeface="Inter"/>
                <a:cs typeface="Inter"/>
                <a:sym typeface="Inter"/>
              </a:rPr>
              <a:t>Follow district vehicle-use policies.</a:t>
            </a:r>
          </a:p>
          <a:p>
            <a:pPr marL="745551" lvl="1" indent="-372776" algn="l">
              <a:lnSpc>
                <a:spcPts val="5732"/>
              </a:lnSpc>
              <a:buFont typeface="Arial"/>
              <a:buChar char="•"/>
            </a:pPr>
            <a:r>
              <a:rPr lang="en-US" sz="3453" dirty="0">
                <a:solidFill>
                  <a:srgbClr val="000000"/>
                </a:solidFill>
                <a:latin typeface="Inter"/>
                <a:ea typeface="Inter"/>
                <a:cs typeface="Inter"/>
                <a:sym typeface="Inter"/>
              </a:rPr>
              <a:t>Keep driver information current.</a:t>
            </a:r>
          </a:p>
        </p:txBody>
      </p:sp>
      <p:sp>
        <p:nvSpPr>
          <p:cNvPr id="13" name="Slide Number Placeholder 12">
            <a:extLst>
              <a:ext uri="{FF2B5EF4-FFF2-40B4-BE49-F238E27FC236}">
                <a16:creationId xmlns:a16="http://schemas.microsoft.com/office/drawing/2014/main" id="{7092A2B3-307C-400E-995F-3CA4D0A26EBF}"/>
              </a:ext>
            </a:extLst>
          </p:cNvPr>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13432421" y="-5880752"/>
            <a:ext cx="10892694" cy="9427132"/>
          </a:xfrm>
          <a:custGeom>
            <a:avLst/>
            <a:gdLst/>
            <a:ahLst/>
            <a:cxnLst/>
            <a:rect l="l" t="t" r="r" b="b"/>
            <a:pathLst>
              <a:path w="10892694" h="9427132">
                <a:moveTo>
                  <a:pt x="0" y="0"/>
                </a:moveTo>
                <a:lnTo>
                  <a:pt x="10892694" y="0"/>
                </a:lnTo>
                <a:lnTo>
                  <a:pt x="10892694" y="9427131"/>
                </a:lnTo>
                <a:lnTo>
                  <a:pt x="0" y="94271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1435565" y="695006"/>
            <a:ext cx="14048469" cy="1798665"/>
          </a:xfrm>
          <a:prstGeom prst="rect">
            <a:avLst/>
          </a:prstGeom>
        </p:spPr>
        <p:txBody>
          <a:bodyPr lIns="0" tIns="0" rIns="0" bIns="0" rtlCol="0" anchor="t">
            <a:spAutoFit/>
          </a:bodyPr>
          <a:lstStyle/>
          <a:p>
            <a:pPr algn="l">
              <a:lnSpc>
                <a:spcPts val="7060"/>
              </a:lnSpc>
            </a:pPr>
            <a:r>
              <a:rPr lang="en-US" sz="6139" b="1">
                <a:solidFill>
                  <a:srgbClr val="000000"/>
                </a:solidFill>
                <a:latin typeface="Inter Bold"/>
                <a:ea typeface="Inter Bold"/>
                <a:cs typeface="Inter Bold"/>
                <a:sym typeface="Inter Bold"/>
              </a:rPr>
              <a:t>Crime Claims:</a:t>
            </a:r>
          </a:p>
          <a:p>
            <a:pPr algn="l">
              <a:lnSpc>
                <a:spcPts val="7060"/>
              </a:lnSpc>
            </a:pPr>
            <a:r>
              <a:rPr lang="en-US" sz="6139" b="1">
                <a:solidFill>
                  <a:srgbClr val="000000"/>
                </a:solidFill>
                <a:latin typeface="Inter Bold"/>
                <a:ea typeface="Inter Bold"/>
                <a:cs typeface="Inter Bold"/>
                <a:sym typeface="Inter Bold"/>
              </a:rPr>
              <a:t>Trust Requires Controls</a:t>
            </a:r>
          </a:p>
        </p:txBody>
      </p:sp>
      <p:sp>
        <p:nvSpPr>
          <p:cNvPr id="4" name="Freeform 4"/>
          <p:cNvSpPr/>
          <p:nvPr/>
        </p:nvSpPr>
        <p:spPr>
          <a:xfrm rot="8487042">
            <a:off x="13516086" y="7560687"/>
            <a:ext cx="8200413" cy="7097085"/>
          </a:xfrm>
          <a:custGeom>
            <a:avLst/>
            <a:gdLst/>
            <a:ahLst/>
            <a:cxnLst/>
            <a:rect l="l" t="t" r="r" b="b"/>
            <a:pathLst>
              <a:path w="8200413" h="7097085">
                <a:moveTo>
                  <a:pt x="0" y="0"/>
                </a:moveTo>
                <a:lnTo>
                  <a:pt x="8200413" y="0"/>
                </a:lnTo>
                <a:lnTo>
                  <a:pt x="8200413" y="7097085"/>
                </a:lnTo>
                <a:lnTo>
                  <a:pt x="0" y="70970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179950">
            <a:off x="2712790" y="8162459"/>
            <a:ext cx="3528805" cy="3054021"/>
          </a:xfrm>
          <a:custGeom>
            <a:avLst/>
            <a:gdLst/>
            <a:ahLst/>
            <a:cxnLst/>
            <a:rect l="l" t="t" r="r" b="b"/>
            <a:pathLst>
              <a:path w="3528805" h="3054021">
                <a:moveTo>
                  <a:pt x="0" y="0"/>
                </a:moveTo>
                <a:lnTo>
                  <a:pt x="3528805" y="0"/>
                </a:lnTo>
                <a:lnTo>
                  <a:pt x="3528805" y="3054020"/>
                </a:lnTo>
                <a:lnTo>
                  <a:pt x="0" y="305402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Freeform 7"/>
          <p:cNvSpPr/>
          <p:nvPr/>
        </p:nvSpPr>
        <p:spPr>
          <a:xfrm>
            <a:off x="15678776" y="9044309"/>
            <a:ext cx="2155634" cy="848912"/>
          </a:xfrm>
          <a:custGeom>
            <a:avLst/>
            <a:gdLst/>
            <a:ahLst/>
            <a:cxnLst/>
            <a:rect l="l" t="t" r="r" b="b"/>
            <a:pathLst>
              <a:path w="2155634" h="848912">
                <a:moveTo>
                  <a:pt x="0" y="0"/>
                </a:moveTo>
                <a:lnTo>
                  <a:pt x="2155634" y="0"/>
                </a:lnTo>
                <a:lnTo>
                  <a:pt x="2155634" y="848912"/>
                </a:lnTo>
                <a:lnTo>
                  <a:pt x="0" y="848912"/>
                </a:lnTo>
                <a:lnTo>
                  <a:pt x="0" y="0"/>
                </a:lnTo>
                <a:close/>
              </a:path>
            </a:pathLst>
          </a:custGeom>
          <a:blipFill>
            <a:blip r:embed="rId10"/>
            <a:stretch>
              <a:fillRect/>
            </a:stretch>
          </a:blipFill>
        </p:spPr>
      </p:sp>
      <p:sp>
        <p:nvSpPr>
          <p:cNvPr id="8" name="TextBox 8"/>
          <p:cNvSpPr txBox="1"/>
          <p:nvPr/>
        </p:nvSpPr>
        <p:spPr>
          <a:xfrm>
            <a:off x="2473283" y="2817337"/>
            <a:ext cx="13205493" cy="5741863"/>
          </a:xfrm>
          <a:prstGeom prst="rect">
            <a:avLst/>
          </a:prstGeom>
        </p:spPr>
        <p:txBody>
          <a:bodyPr lIns="0" tIns="0" rIns="0" bIns="0" rtlCol="0" anchor="t">
            <a:spAutoFit/>
          </a:bodyPr>
          <a:lstStyle/>
          <a:p>
            <a:pPr marL="745551" lvl="1" indent="-372776" algn="l">
              <a:lnSpc>
                <a:spcPts val="5732"/>
              </a:lnSpc>
              <a:buFont typeface="Arial"/>
              <a:buChar char="•"/>
            </a:pPr>
            <a:r>
              <a:rPr lang="en-US" sz="3453" dirty="0">
                <a:solidFill>
                  <a:srgbClr val="000000"/>
                </a:solidFill>
                <a:latin typeface="Inter"/>
                <a:ea typeface="Inter"/>
                <a:cs typeface="Inter"/>
                <a:sym typeface="Inter"/>
              </a:rPr>
              <a:t>Establish strong internal controls.</a:t>
            </a:r>
          </a:p>
          <a:p>
            <a:pPr marL="745551" lvl="1" indent="-372776" algn="l">
              <a:lnSpc>
                <a:spcPts val="5732"/>
              </a:lnSpc>
              <a:buFont typeface="Arial"/>
              <a:buChar char="•"/>
            </a:pPr>
            <a:r>
              <a:rPr lang="en-US" sz="3453" dirty="0">
                <a:solidFill>
                  <a:srgbClr val="000000"/>
                </a:solidFill>
                <a:latin typeface="Inter"/>
                <a:ea typeface="Inter"/>
                <a:cs typeface="Inter"/>
                <a:sym typeface="Inter"/>
              </a:rPr>
              <a:t>Separate financial responsibilities.</a:t>
            </a:r>
          </a:p>
          <a:p>
            <a:pPr marL="745551" lvl="1" indent="-372776" algn="l">
              <a:lnSpc>
                <a:spcPts val="5732"/>
              </a:lnSpc>
              <a:buFont typeface="Arial"/>
              <a:buChar char="•"/>
            </a:pPr>
            <a:r>
              <a:rPr lang="en-US" sz="3453" dirty="0">
                <a:solidFill>
                  <a:srgbClr val="000000"/>
                </a:solidFill>
                <a:latin typeface="Inter"/>
                <a:ea typeface="Inter"/>
                <a:cs typeface="Inter"/>
                <a:sym typeface="Inter"/>
              </a:rPr>
              <a:t>Reconcile accounts regularly.</a:t>
            </a:r>
          </a:p>
          <a:p>
            <a:pPr marL="745551" lvl="1" indent="-372776" algn="l">
              <a:lnSpc>
                <a:spcPts val="5732"/>
              </a:lnSpc>
              <a:buFont typeface="Arial"/>
              <a:buChar char="•"/>
            </a:pPr>
            <a:r>
              <a:rPr lang="en-US" sz="3453" dirty="0">
                <a:solidFill>
                  <a:srgbClr val="000000"/>
                </a:solidFill>
                <a:latin typeface="Inter"/>
                <a:ea typeface="Inter"/>
                <a:cs typeface="Inter"/>
                <a:sym typeface="Inter"/>
              </a:rPr>
              <a:t>Conduct periodic audits.</a:t>
            </a:r>
          </a:p>
          <a:p>
            <a:pPr marL="745551" lvl="1" indent="-372776" algn="l">
              <a:lnSpc>
                <a:spcPts val="5732"/>
              </a:lnSpc>
              <a:buFont typeface="Arial"/>
              <a:buChar char="•"/>
            </a:pPr>
            <a:r>
              <a:rPr lang="en-US" sz="3453" dirty="0">
                <a:solidFill>
                  <a:srgbClr val="000000"/>
                </a:solidFill>
                <a:latin typeface="Inter"/>
                <a:ea typeface="Inter"/>
                <a:cs typeface="Inter"/>
                <a:sym typeface="Inter"/>
              </a:rPr>
              <a:t>Limit access to cash and financial assets.</a:t>
            </a:r>
          </a:p>
          <a:p>
            <a:pPr marL="745551" lvl="1" indent="-372776" algn="l">
              <a:lnSpc>
                <a:spcPts val="5732"/>
              </a:lnSpc>
              <a:buFont typeface="Arial"/>
              <a:buChar char="•"/>
            </a:pPr>
            <a:r>
              <a:rPr lang="en-US" sz="3453" dirty="0">
                <a:solidFill>
                  <a:srgbClr val="000000"/>
                </a:solidFill>
                <a:latin typeface="Inter"/>
                <a:ea typeface="Inter"/>
                <a:cs typeface="Inter"/>
                <a:sym typeface="Inter"/>
              </a:rPr>
              <a:t>Preserve records and surveillance.</a:t>
            </a:r>
          </a:p>
          <a:p>
            <a:pPr marL="745551" lvl="1" indent="-372776" algn="l">
              <a:lnSpc>
                <a:spcPts val="5732"/>
              </a:lnSpc>
              <a:buFont typeface="Arial"/>
              <a:buChar char="•"/>
            </a:pPr>
            <a:r>
              <a:rPr lang="en-US" sz="3453" b="1" dirty="0">
                <a:solidFill>
                  <a:srgbClr val="000000"/>
                </a:solidFill>
                <a:latin typeface="Inter"/>
                <a:ea typeface="Inter"/>
                <a:cs typeface="Inter"/>
                <a:sym typeface="Inter"/>
              </a:rPr>
              <a:t>Verify</a:t>
            </a:r>
            <a:r>
              <a:rPr lang="en-US" sz="3453" dirty="0">
                <a:solidFill>
                  <a:srgbClr val="000000"/>
                </a:solidFill>
                <a:latin typeface="Inter"/>
                <a:ea typeface="Inter"/>
                <a:cs typeface="Inter"/>
                <a:sym typeface="Inter"/>
              </a:rPr>
              <a:t>, don’t rely </a:t>
            </a:r>
            <a:r>
              <a:rPr lang="en-US" sz="3453" b="1" dirty="0">
                <a:solidFill>
                  <a:srgbClr val="000000"/>
                </a:solidFill>
                <a:latin typeface="Inter"/>
                <a:ea typeface="Inter"/>
                <a:cs typeface="Inter"/>
                <a:sym typeface="Inter"/>
              </a:rPr>
              <a:t>solely</a:t>
            </a:r>
            <a:r>
              <a:rPr lang="en-US" sz="3453" dirty="0">
                <a:solidFill>
                  <a:srgbClr val="000000"/>
                </a:solidFill>
                <a:latin typeface="Inter"/>
                <a:ea typeface="Inter"/>
                <a:cs typeface="Inter"/>
                <a:sym typeface="Inter"/>
              </a:rPr>
              <a:t> on trust!</a:t>
            </a:r>
          </a:p>
          <a:p>
            <a:pPr algn="l">
              <a:lnSpc>
                <a:spcPts val="5732"/>
              </a:lnSpc>
            </a:pPr>
            <a:endParaRPr lang="en-US" sz="3453" dirty="0">
              <a:solidFill>
                <a:srgbClr val="000000"/>
              </a:solidFill>
              <a:latin typeface="Inter"/>
              <a:ea typeface="Inter"/>
              <a:cs typeface="Inter"/>
              <a:sym typeface="Inter"/>
            </a:endParaRPr>
          </a:p>
        </p:txBody>
      </p:sp>
      <p:sp>
        <p:nvSpPr>
          <p:cNvPr id="13" name="Slide Number Placeholder 12">
            <a:extLst>
              <a:ext uri="{FF2B5EF4-FFF2-40B4-BE49-F238E27FC236}">
                <a16:creationId xmlns:a16="http://schemas.microsoft.com/office/drawing/2014/main" id="{3EC19C7B-5AA1-4D01-BF06-603D5254CC8B}"/>
              </a:ext>
            </a:extLst>
          </p:cNvPr>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13131462" y="-5880752"/>
            <a:ext cx="10892694" cy="9427132"/>
          </a:xfrm>
          <a:custGeom>
            <a:avLst/>
            <a:gdLst/>
            <a:ahLst/>
            <a:cxnLst/>
            <a:rect l="l" t="t" r="r" b="b"/>
            <a:pathLst>
              <a:path w="10892694" h="9427132">
                <a:moveTo>
                  <a:pt x="0" y="0"/>
                </a:moveTo>
                <a:lnTo>
                  <a:pt x="10892694" y="0"/>
                </a:lnTo>
                <a:lnTo>
                  <a:pt x="10892694" y="9427131"/>
                </a:lnTo>
                <a:lnTo>
                  <a:pt x="0" y="94271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1435565" y="695006"/>
            <a:ext cx="14048469" cy="1798665"/>
          </a:xfrm>
          <a:prstGeom prst="rect">
            <a:avLst/>
          </a:prstGeom>
        </p:spPr>
        <p:txBody>
          <a:bodyPr lIns="0" tIns="0" rIns="0" bIns="0" rtlCol="0" anchor="t">
            <a:spAutoFit/>
          </a:bodyPr>
          <a:lstStyle/>
          <a:p>
            <a:pPr algn="l">
              <a:lnSpc>
                <a:spcPts val="7060"/>
              </a:lnSpc>
            </a:pPr>
            <a:r>
              <a:rPr lang="en-US" sz="6139" b="1">
                <a:solidFill>
                  <a:srgbClr val="000000"/>
                </a:solidFill>
                <a:latin typeface="Inter Bold"/>
                <a:ea typeface="Inter Bold"/>
                <a:cs typeface="Inter Bold"/>
                <a:sym typeface="Inter Bold"/>
              </a:rPr>
              <a:t>Errors &amp; Omissions:</a:t>
            </a:r>
          </a:p>
          <a:p>
            <a:pPr algn="l">
              <a:lnSpc>
                <a:spcPts val="7060"/>
              </a:lnSpc>
            </a:pPr>
            <a:r>
              <a:rPr lang="en-US" sz="6139" b="1">
                <a:solidFill>
                  <a:srgbClr val="000000"/>
                </a:solidFill>
                <a:latin typeface="Inter Bold"/>
                <a:ea typeface="Inter Bold"/>
                <a:cs typeface="Inter Bold"/>
                <a:sym typeface="Inter Bold"/>
              </a:rPr>
              <a:t>Decisions Create Exposure </a:t>
            </a:r>
          </a:p>
        </p:txBody>
      </p:sp>
      <p:sp>
        <p:nvSpPr>
          <p:cNvPr id="4" name="Freeform 4"/>
          <p:cNvSpPr/>
          <p:nvPr/>
        </p:nvSpPr>
        <p:spPr>
          <a:xfrm rot="8487042">
            <a:off x="13516086" y="7560687"/>
            <a:ext cx="8200413" cy="7097085"/>
          </a:xfrm>
          <a:custGeom>
            <a:avLst/>
            <a:gdLst/>
            <a:ahLst/>
            <a:cxnLst/>
            <a:rect l="l" t="t" r="r" b="b"/>
            <a:pathLst>
              <a:path w="8200413" h="7097085">
                <a:moveTo>
                  <a:pt x="0" y="0"/>
                </a:moveTo>
                <a:lnTo>
                  <a:pt x="8200413" y="0"/>
                </a:lnTo>
                <a:lnTo>
                  <a:pt x="8200413" y="7097085"/>
                </a:lnTo>
                <a:lnTo>
                  <a:pt x="0" y="70970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179950">
            <a:off x="2712790" y="8162459"/>
            <a:ext cx="3528805" cy="3054021"/>
          </a:xfrm>
          <a:custGeom>
            <a:avLst/>
            <a:gdLst/>
            <a:ahLst/>
            <a:cxnLst/>
            <a:rect l="l" t="t" r="r" b="b"/>
            <a:pathLst>
              <a:path w="3528805" h="3054021">
                <a:moveTo>
                  <a:pt x="0" y="0"/>
                </a:moveTo>
                <a:lnTo>
                  <a:pt x="3528805" y="0"/>
                </a:lnTo>
                <a:lnTo>
                  <a:pt x="3528805" y="3054020"/>
                </a:lnTo>
                <a:lnTo>
                  <a:pt x="0" y="305402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Freeform 7"/>
          <p:cNvSpPr/>
          <p:nvPr/>
        </p:nvSpPr>
        <p:spPr>
          <a:xfrm>
            <a:off x="15678776" y="9044309"/>
            <a:ext cx="2155634" cy="848912"/>
          </a:xfrm>
          <a:custGeom>
            <a:avLst/>
            <a:gdLst/>
            <a:ahLst/>
            <a:cxnLst/>
            <a:rect l="l" t="t" r="r" b="b"/>
            <a:pathLst>
              <a:path w="2155634" h="848912">
                <a:moveTo>
                  <a:pt x="0" y="0"/>
                </a:moveTo>
                <a:lnTo>
                  <a:pt x="2155634" y="0"/>
                </a:lnTo>
                <a:lnTo>
                  <a:pt x="2155634" y="848912"/>
                </a:lnTo>
                <a:lnTo>
                  <a:pt x="0" y="848912"/>
                </a:lnTo>
                <a:lnTo>
                  <a:pt x="0" y="0"/>
                </a:lnTo>
                <a:close/>
              </a:path>
            </a:pathLst>
          </a:custGeom>
          <a:blipFill>
            <a:blip r:embed="rId10"/>
            <a:stretch>
              <a:fillRect/>
            </a:stretch>
          </a:blipFill>
        </p:spPr>
      </p:sp>
      <p:sp>
        <p:nvSpPr>
          <p:cNvPr id="8" name="TextBox 8"/>
          <p:cNvSpPr txBox="1"/>
          <p:nvPr/>
        </p:nvSpPr>
        <p:spPr>
          <a:xfrm>
            <a:off x="1857052" y="3135921"/>
            <a:ext cx="13205493" cy="4294063"/>
          </a:xfrm>
          <a:prstGeom prst="rect">
            <a:avLst/>
          </a:prstGeom>
        </p:spPr>
        <p:txBody>
          <a:bodyPr lIns="0" tIns="0" rIns="0" bIns="0" rtlCol="0" anchor="t">
            <a:spAutoFit/>
          </a:bodyPr>
          <a:lstStyle/>
          <a:p>
            <a:pPr marL="745551" lvl="1" indent="-372776" algn="l">
              <a:lnSpc>
                <a:spcPts val="5732"/>
              </a:lnSpc>
              <a:buFont typeface="Arial"/>
              <a:buChar char="•"/>
            </a:pPr>
            <a:r>
              <a:rPr lang="en-US" sz="3453" dirty="0">
                <a:solidFill>
                  <a:srgbClr val="000000"/>
                </a:solidFill>
                <a:latin typeface="Inter"/>
                <a:ea typeface="Inter"/>
                <a:cs typeface="Inter"/>
                <a:sym typeface="Inter"/>
              </a:rPr>
              <a:t>Document significant decisions.</a:t>
            </a:r>
          </a:p>
          <a:p>
            <a:pPr marL="745551" lvl="1" indent="-372776" algn="l">
              <a:lnSpc>
                <a:spcPts val="5732"/>
              </a:lnSpc>
              <a:buFont typeface="Arial"/>
              <a:buChar char="•"/>
            </a:pPr>
            <a:r>
              <a:rPr lang="en-US" sz="3453" dirty="0">
                <a:solidFill>
                  <a:srgbClr val="000000"/>
                </a:solidFill>
                <a:latin typeface="Inter"/>
                <a:ea typeface="Inter"/>
                <a:cs typeface="Inter"/>
                <a:sym typeface="Inter"/>
              </a:rPr>
              <a:t>Document the reasoning, not just the outcome.</a:t>
            </a:r>
          </a:p>
          <a:p>
            <a:pPr marL="745551" lvl="1" indent="-372776" algn="l">
              <a:lnSpc>
                <a:spcPts val="5732"/>
              </a:lnSpc>
              <a:buFont typeface="Arial"/>
              <a:buChar char="•"/>
            </a:pPr>
            <a:r>
              <a:rPr lang="en-US" sz="3453" dirty="0">
                <a:solidFill>
                  <a:srgbClr val="000000"/>
                </a:solidFill>
                <a:latin typeface="Inter"/>
                <a:ea typeface="Inter"/>
                <a:cs typeface="Inter"/>
                <a:sym typeface="Inter"/>
              </a:rPr>
              <a:t>Maintain important communications with the employee.</a:t>
            </a:r>
          </a:p>
          <a:p>
            <a:pPr marL="745551" lvl="1" indent="-372776" algn="l">
              <a:lnSpc>
                <a:spcPts val="5732"/>
              </a:lnSpc>
              <a:buFont typeface="Arial"/>
              <a:buChar char="•"/>
            </a:pPr>
            <a:r>
              <a:rPr lang="en-US" sz="3453" dirty="0">
                <a:solidFill>
                  <a:srgbClr val="000000"/>
                </a:solidFill>
                <a:latin typeface="Inter"/>
                <a:ea typeface="Inter"/>
                <a:cs typeface="Inter"/>
                <a:sym typeface="Inter"/>
              </a:rPr>
              <a:t>Seek strategic guidance and risk analysis with NJSIG.</a:t>
            </a:r>
          </a:p>
          <a:p>
            <a:pPr marL="745551" lvl="1" indent="-372776" algn="l">
              <a:lnSpc>
                <a:spcPts val="5732"/>
              </a:lnSpc>
              <a:buFont typeface="Arial"/>
              <a:buChar char="•"/>
            </a:pPr>
            <a:r>
              <a:rPr lang="en-US" sz="3453" dirty="0">
                <a:solidFill>
                  <a:srgbClr val="000000"/>
                </a:solidFill>
                <a:latin typeface="Inter"/>
                <a:ea typeface="Inter"/>
                <a:cs typeface="Inter"/>
                <a:sym typeface="Inter"/>
              </a:rPr>
              <a:t>Communication-giving consent timely.</a:t>
            </a:r>
          </a:p>
          <a:p>
            <a:pPr algn="l">
              <a:lnSpc>
                <a:spcPts val="5732"/>
              </a:lnSpc>
            </a:pPr>
            <a:endParaRPr lang="en-US" sz="3453" dirty="0">
              <a:solidFill>
                <a:srgbClr val="000000"/>
              </a:solidFill>
              <a:latin typeface="Inter"/>
              <a:ea typeface="Inter"/>
              <a:cs typeface="Inter"/>
              <a:sym typeface="Inter"/>
            </a:endParaRPr>
          </a:p>
        </p:txBody>
      </p:sp>
      <p:sp>
        <p:nvSpPr>
          <p:cNvPr id="13" name="Slide Number Placeholder 12">
            <a:extLst>
              <a:ext uri="{FF2B5EF4-FFF2-40B4-BE49-F238E27FC236}">
                <a16:creationId xmlns:a16="http://schemas.microsoft.com/office/drawing/2014/main" id="{9C2F3B1E-10F5-4EA3-B5DB-E12DDE919613}"/>
              </a:ext>
            </a:extLst>
          </p:cNvPr>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13251845" y="-6007869"/>
            <a:ext cx="10892694" cy="9427132"/>
          </a:xfrm>
          <a:custGeom>
            <a:avLst/>
            <a:gdLst/>
            <a:ahLst/>
            <a:cxnLst/>
            <a:rect l="l" t="t" r="r" b="b"/>
            <a:pathLst>
              <a:path w="10892694" h="9427132">
                <a:moveTo>
                  <a:pt x="0" y="0"/>
                </a:moveTo>
                <a:lnTo>
                  <a:pt x="10892695" y="0"/>
                </a:lnTo>
                <a:lnTo>
                  <a:pt x="10892695" y="9427132"/>
                </a:lnTo>
                <a:lnTo>
                  <a:pt x="0" y="94271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1435565" y="695006"/>
            <a:ext cx="14048469" cy="1798665"/>
          </a:xfrm>
          <a:prstGeom prst="rect">
            <a:avLst/>
          </a:prstGeom>
        </p:spPr>
        <p:txBody>
          <a:bodyPr lIns="0" tIns="0" rIns="0" bIns="0" rtlCol="0" anchor="t">
            <a:spAutoFit/>
          </a:bodyPr>
          <a:lstStyle/>
          <a:p>
            <a:pPr algn="l">
              <a:lnSpc>
                <a:spcPts val="7060"/>
              </a:lnSpc>
            </a:pPr>
            <a:r>
              <a:rPr lang="en-US" sz="6139" b="1">
                <a:solidFill>
                  <a:srgbClr val="000000"/>
                </a:solidFill>
                <a:latin typeface="Inter Bold"/>
                <a:ea typeface="Inter Bold"/>
                <a:cs typeface="Inter Bold"/>
                <a:sym typeface="Inter Bold"/>
              </a:rPr>
              <a:t>Employment &amp; Ethics:</a:t>
            </a:r>
          </a:p>
          <a:p>
            <a:pPr algn="l">
              <a:lnSpc>
                <a:spcPts val="7060"/>
              </a:lnSpc>
            </a:pPr>
            <a:r>
              <a:rPr lang="en-US" sz="6139" b="1">
                <a:solidFill>
                  <a:srgbClr val="000000"/>
                </a:solidFill>
                <a:latin typeface="Inter Bold"/>
                <a:ea typeface="Inter Bold"/>
                <a:cs typeface="Inter Bold"/>
                <a:sym typeface="Inter Bold"/>
              </a:rPr>
              <a:t>Consistency Matters </a:t>
            </a:r>
          </a:p>
        </p:txBody>
      </p:sp>
      <p:sp>
        <p:nvSpPr>
          <p:cNvPr id="4" name="Freeform 4"/>
          <p:cNvSpPr/>
          <p:nvPr/>
        </p:nvSpPr>
        <p:spPr>
          <a:xfrm rot="8487042">
            <a:off x="13516086" y="7560687"/>
            <a:ext cx="8200413" cy="7097085"/>
          </a:xfrm>
          <a:custGeom>
            <a:avLst/>
            <a:gdLst/>
            <a:ahLst/>
            <a:cxnLst/>
            <a:rect l="l" t="t" r="r" b="b"/>
            <a:pathLst>
              <a:path w="8200413" h="7097085">
                <a:moveTo>
                  <a:pt x="0" y="0"/>
                </a:moveTo>
                <a:lnTo>
                  <a:pt x="8200413" y="0"/>
                </a:lnTo>
                <a:lnTo>
                  <a:pt x="8200413" y="7097085"/>
                </a:lnTo>
                <a:lnTo>
                  <a:pt x="0" y="70970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179950">
            <a:off x="2712790" y="8162459"/>
            <a:ext cx="3528805" cy="3054021"/>
          </a:xfrm>
          <a:custGeom>
            <a:avLst/>
            <a:gdLst/>
            <a:ahLst/>
            <a:cxnLst/>
            <a:rect l="l" t="t" r="r" b="b"/>
            <a:pathLst>
              <a:path w="3528805" h="3054021">
                <a:moveTo>
                  <a:pt x="0" y="0"/>
                </a:moveTo>
                <a:lnTo>
                  <a:pt x="3528805" y="0"/>
                </a:lnTo>
                <a:lnTo>
                  <a:pt x="3528805" y="3054020"/>
                </a:lnTo>
                <a:lnTo>
                  <a:pt x="0" y="305402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Freeform 7"/>
          <p:cNvSpPr/>
          <p:nvPr/>
        </p:nvSpPr>
        <p:spPr>
          <a:xfrm>
            <a:off x="15678776" y="9044309"/>
            <a:ext cx="2155634" cy="848912"/>
          </a:xfrm>
          <a:custGeom>
            <a:avLst/>
            <a:gdLst/>
            <a:ahLst/>
            <a:cxnLst/>
            <a:rect l="l" t="t" r="r" b="b"/>
            <a:pathLst>
              <a:path w="2155634" h="848912">
                <a:moveTo>
                  <a:pt x="0" y="0"/>
                </a:moveTo>
                <a:lnTo>
                  <a:pt x="2155634" y="0"/>
                </a:lnTo>
                <a:lnTo>
                  <a:pt x="2155634" y="848912"/>
                </a:lnTo>
                <a:lnTo>
                  <a:pt x="0" y="848912"/>
                </a:lnTo>
                <a:lnTo>
                  <a:pt x="0" y="0"/>
                </a:lnTo>
                <a:close/>
              </a:path>
            </a:pathLst>
          </a:custGeom>
          <a:blipFill>
            <a:blip r:embed="rId10"/>
            <a:stretch>
              <a:fillRect/>
            </a:stretch>
          </a:blipFill>
        </p:spPr>
      </p:sp>
      <p:sp>
        <p:nvSpPr>
          <p:cNvPr id="8" name="TextBox 8"/>
          <p:cNvSpPr txBox="1"/>
          <p:nvPr/>
        </p:nvSpPr>
        <p:spPr>
          <a:xfrm>
            <a:off x="2278541" y="3033376"/>
            <a:ext cx="13205493" cy="5017963"/>
          </a:xfrm>
          <a:prstGeom prst="rect">
            <a:avLst/>
          </a:prstGeom>
        </p:spPr>
        <p:txBody>
          <a:bodyPr lIns="0" tIns="0" rIns="0" bIns="0" rtlCol="0" anchor="t">
            <a:spAutoFit/>
          </a:bodyPr>
          <a:lstStyle/>
          <a:p>
            <a:pPr marL="745551" lvl="1" indent="-372776" algn="l">
              <a:lnSpc>
                <a:spcPts val="5732"/>
              </a:lnSpc>
              <a:buFont typeface="Arial"/>
              <a:buChar char="•"/>
            </a:pPr>
            <a:r>
              <a:rPr lang="en-US" sz="3453" dirty="0">
                <a:solidFill>
                  <a:srgbClr val="000000"/>
                </a:solidFill>
                <a:latin typeface="Inter"/>
                <a:ea typeface="Inter"/>
                <a:cs typeface="Inter"/>
                <a:sym typeface="Inter"/>
              </a:rPr>
              <a:t>Apply policies consistently.</a:t>
            </a:r>
          </a:p>
          <a:p>
            <a:pPr marL="745551" lvl="1" indent="-372776" algn="l">
              <a:lnSpc>
                <a:spcPts val="5732"/>
              </a:lnSpc>
              <a:buFont typeface="Arial"/>
              <a:buChar char="•"/>
            </a:pPr>
            <a:r>
              <a:rPr lang="en-US" sz="3453" dirty="0">
                <a:solidFill>
                  <a:srgbClr val="000000"/>
                </a:solidFill>
                <a:latin typeface="Inter"/>
                <a:ea typeface="Inter"/>
                <a:cs typeface="Inter"/>
                <a:sym typeface="Inter"/>
              </a:rPr>
              <a:t>Document employment-related decisions.</a:t>
            </a:r>
          </a:p>
          <a:p>
            <a:pPr marL="745551" lvl="1" indent="-372776" algn="l">
              <a:lnSpc>
                <a:spcPts val="5732"/>
              </a:lnSpc>
              <a:buFont typeface="Arial"/>
              <a:buChar char="•"/>
            </a:pPr>
            <a:r>
              <a:rPr lang="en-US" sz="3453" dirty="0">
                <a:solidFill>
                  <a:srgbClr val="000000"/>
                </a:solidFill>
                <a:latin typeface="Inter"/>
                <a:ea typeface="Inter"/>
                <a:cs typeface="Inter"/>
                <a:sym typeface="Inter"/>
              </a:rPr>
              <a:t>Avoid decisions based on incomplete information.</a:t>
            </a:r>
          </a:p>
          <a:p>
            <a:pPr marL="745551" lvl="1" indent="-372776" algn="l">
              <a:lnSpc>
                <a:spcPts val="5732"/>
              </a:lnSpc>
              <a:buFont typeface="Arial"/>
              <a:buChar char="•"/>
            </a:pPr>
            <a:r>
              <a:rPr lang="en-US" sz="3453" dirty="0">
                <a:solidFill>
                  <a:srgbClr val="000000"/>
                </a:solidFill>
                <a:latin typeface="Inter"/>
                <a:ea typeface="Inter"/>
                <a:cs typeface="Inter"/>
                <a:sym typeface="Inter"/>
              </a:rPr>
              <a:t>Address conflicts and governance concerns appropriately.</a:t>
            </a:r>
          </a:p>
          <a:p>
            <a:pPr marL="745551" lvl="1" indent="-372776" algn="l">
              <a:lnSpc>
                <a:spcPts val="5732"/>
              </a:lnSpc>
              <a:buFont typeface="Arial"/>
              <a:buChar char="•"/>
            </a:pPr>
            <a:r>
              <a:rPr lang="en-US" sz="3453" dirty="0">
                <a:solidFill>
                  <a:srgbClr val="000000"/>
                </a:solidFill>
                <a:latin typeface="Inter"/>
                <a:ea typeface="Inter"/>
                <a:cs typeface="Inter"/>
                <a:sym typeface="Inter"/>
              </a:rPr>
              <a:t>Treat complaints seriously before they escalate.</a:t>
            </a:r>
          </a:p>
          <a:p>
            <a:pPr marL="745551" lvl="1" indent="-372776" algn="l">
              <a:lnSpc>
                <a:spcPts val="5732"/>
              </a:lnSpc>
              <a:buFont typeface="Arial"/>
              <a:buChar char="•"/>
            </a:pPr>
            <a:r>
              <a:rPr lang="en-US" sz="3453" dirty="0">
                <a:solidFill>
                  <a:srgbClr val="000000"/>
                </a:solidFill>
                <a:latin typeface="Inter"/>
                <a:ea typeface="Inter"/>
                <a:cs typeface="Inter"/>
                <a:sym typeface="Inter"/>
              </a:rPr>
              <a:t>Protect public trust!</a:t>
            </a:r>
          </a:p>
          <a:p>
            <a:pPr algn="l">
              <a:lnSpc>
                <a:spcPts val="5732"/>
              </a:lnSpc>
            </a:pPr>
            <a:endParaRPr lang="en-US" sz="3453" dirty="0">
              <a:solidFill>
                <a:srgbClr val="000000"/>
              </a:solidFill>
              <a:latin typeface="Inter"/>
              <a:ea typeface="Inter"/>
              <a:cs typeface="Inter"/>
              <a:sym typeface="Inter"/>
            </a:endParaRPr>
          </a:p>
        </p:txBody>
      </p:sp>
      <p:sp>
        <p:nvSpPr>
          <p:cNvPr id="13" name="Slide Number Placeholder 12">
            <a:extLst>
              <a:ext uri="{FF2B5EF4-FFF2-40B4-BE49-F238E27FC236}">
                <a16:creationId xmlns:a16="http://schemas.microsoft.com/office/drawing/2014/main" id="{24CDCDC4-397E-4C10-BD10-89975CFAC2EE}"/>
              </a:ext>
            </a:extLst>
          </p:cNvPr>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13271909" y="-5720240"/>
            <a:ext cx="10892694" cy="9427132"/>
          </a:xfrm>
          <a:custGeom>
            <a:avLst/>
            <a:gdLst/>
            <a:ahLst/>
            <a:cxnLst/>
            <a:rect l="l" t="t" r="r" b="b"/>
            <a:pathLst>
              <a:path w="10892694" h="9427132">
                <a:moveTo>
                  <a:pt x="0" y="0"/>
                </a:moveTo>
                <a:lnTo>
                  <a:pt x="10892695" y="0"/>
                </a:lnTo>
                <a:lnTo>
                  <a:pt x="10892695" y="9427131"/>
                </a:lnTo>
                <a:lnTo>
                  <a:pt x="0" y="94271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1435565" y="695006"/>
            <a:ext cx="14048469" cy="1798665"/>
          </a:xfrm>
          <a:prstGeom prst="rect">
            <a:avLst/>
          </a:prstGeom>
        </p:spPr>
        <p:txBody>
          <a:bodyPr lIns="0" tIns="0" rIns="0" bIns="0" rtlCol="0" anchor="t">
            <a:spAutoFit/>
          </a:bodyPr>
          <a:lstStyle/>
          <a:p>
            <a:pPr algn="l">
              <a:lnSpc>
                <a:spcPts val="7060"/>
              </a:lnSpc>
            </a:pPr>
            <a:r>
              <a:rPr lang="en-US" sz="6139" b="1">
                <a:solidFill>
                  <a:srgbClr val="000000"/>
                </a:solidFill>
                <a:latin typeface="Inter Bold"/>
                <a:ea typeface="Inter Bold"/>
                <a:cs typeface="Inter Bold"/>
                <a:sym typeface="Inter Bold"/>
              </a:rPr>
              <a:t>Equipment Breakdown:</a:t>
            </a:r>
          </a:p>
          <a:p>
            <a:pPr algn="l">
              <a:lnSpc>
                <a:spcPts val="7060"/>
              </a:lnSpc>
            </a:pPr>
            <a:r>
              <a:rPr lang="en-US" sz="6139" b="1">
                <a:solidFill>
                  <a:srgbClr val="000000"/>
                </a:solidFill>
                <a:latin typeface="Inter Bold"/>
                <a:ea typeface="Inter Bold"/>
                <a:cs typeface="Inter Bold"/>
                <a:sym typeface="Inter Bold"/>
              </a:rPr>
              <a:t>Know Before You Act </a:t>
            </a:r>
          </a:p>
        </p:txBody>
      </p:sp>
      <p:sp>
        <p:nvSpPr>
          <p:cNvPr id="4" name="Freeform 4"/>
          <p:cNvSpPr/>
          <p:nvPr/>
        </p:nvSpPr>
        <p:spPr>
          <a:xfrm rot="8487042">
            <a:off x="13516086" y="7560687"/>
            <a:ext cx="8200413" cy="7097085"/>
          </a:xfrm>
          <a:custGeom>
            <a:avLst/>
            <a:gdLst/>
            <a:ahLst/>
            <a:cxnLst/>
            <a:rect l="l" t="t" r="r" b="b"/>
            <a:pathLst>
              <a:path w="8200413" h="7097085">
                <a:moveTo>
                  <a:pt x="0" y="0"/>
                </a:moveTo>
                <a:lnTo>
                  <a:pt x="8200413" y="0"/>
                </a:lnTo>
                <a:lnTo>
                  <a:pt x="8200413" y="7097085"/>
                </a:lnTo>
                <a:lnTo>
                  <a:pt x="0" y="70970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179950">
            <a:off x="2712790" y="8162459"/>
            <a:ext cx="3528805" cy="3054021"/>
          </a:xfrm>
          <a:custGeom>
            <a:avLst/>
            <a:gdLst/>
            <a:ahLst/>
            <a:cxnLst/>
            <a:rect l="l" t="t" r="r" b="b"/>
            <a:pathLst>
              <a:path w="3528805" h="3054021">
                <a:moveTo>
                  <a:pt x="0" y="0"/>
                </a:moveTo>
                <a:lnTo>
                  <a:pt x="3528805" y="0"/>
                </a:lnTo>
                <a:lnTo>
                  <a:pt x="3528805" y="3054020"/>
                </a:lnTo>
                <a:lnTo>
                  <a:pt x="0" y="305402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Freeform 7"/>
          <p:cNvSpPr/>
          <p:nvPr/>
        </p:nvSpPr>
        <p:spPr>
          <a:xfrm>
            <a:off x="15678776" y="9044309"/>
            <a:ext cx="2155634" cy="848912"/>
          </a:xfrm>
          <a:custGeom>
            <a:avLst/>
            <a:gdLst/>
            <a:ahLst/>
            <a:cxnLst/>
            <a:rect l="l" t="t" r="r" b="b"/>
            <a:pathLst>
              <a:path w="2155634" h="848912">
                <a:moveTo>
                  <a:pt x="0" y="0"/>
                </a:moveTo>
                <a:lnTo>
                  <a:pt x="2155634" y="0"/>
                </a:lnTo>
                <a:lnTo>
                  <a:pt x="2155634" y="848912"/>
                </a:lnTo>
                <a:lnTo>
                  <a:pt x="0" y="848912"/>
                </a:lnTo>
                <a:lnTo>
                  <a:pt x="0" y="0"/>
                </a:lnTo>
                <a:close/>
              </a:path>
            </a:pathLst>
          </a:custGeom>
          <a:blipFill>
            <a:blip r:embed="rId10"/>
            <a:stretch>
              <a:fillRect/>
            </a:stretch>
          </a:blipFill>
        </p:spPr>
      </p:sp>
      <p:sp>
        <p:nvSpPr>
          <p:cNvPr id="8" name="TextBox 8"/>
          <p:cNvSpPr txBox="1"/>
          <p:nvPr/>
        </p:nvSpPr>
        <p:spPr>
          <a:xfrm>
            <a:off x="2318191" y="2962554"/>
            <a:ext cx="13205493" cy="5017963"/>
          </a:xfrm>
          <a:prstGeom prst="rect">
            <a:avLst/>
          </a:prstGeom>
        </p:spPr>
        <p:txBody>
          <a:bodyPr lIns="0" tIns="0" rIns="0" bIns="0" rtlCol="0" anchor="t">
            <a:spAutoFit/>
          </a:bodyPr>
          <a:lstStyle/>
          <a:p>
            <a:pPr marL="745551" lvl="1" indent="-372776" algn="l">
              <a:lnSpc>
                <a:spcPts val="5732"/>
              </a:lnSpc>
              <a:buFont typeface="Arial"/>
              <a:buChar char="•"/>
            </a:pPr>
            <a:r>
              <a:rPr lang="en-US" sz="3453" dirty="0">
                <a:solidFill>
                  <a:srgbClr val="000000"/>
                </a:solidFill>
                <a:latin typeface="Inter"/>
                <a:ea typeface="Inter"/>
                <a:cs typeface="Inter"/>
                <a:sym typeface="Inter"/>
              </a:rPr>
              <a:t>Use trained personnel for specialized equipment.</a:t>
            </a:r>
          </a:p>
          <a:p>
            <a:pPr marL="745551" lvl="1" indent="-372776" algn="l">
              <a:lnSpc>
                <a:spcPts val="5732"/>
              </a:lnSpc>
              <a:buFont typeface="Arial"/>
              <a:buChar char="•"/>
            </a:pPr>
            <a:r>
              <a:rPr lang="en-US" sz="3453" dirty="0">
                <a:solidFill>
                  <a:srgbClr val="000000"/>
                </a:solidFill>
                <a:latin typeface="Inter"/>
                <a:ea typeface="Inter"/>
                <a:cs typeface="Inter"/>
                <a:sym typeface="Inter"/>
              </a:rPr>
              <a:t>Follow established operating procedures.</a:t>
            </a:r>
          </a:p>
          <a:p>
            <a:pPr marL="745551" lvl="1" indent="-372776" algn="l">
              <a:lnSpc>
                <a:spcPts val="5732"/>
              </a:lnSpc>
              <a:buFont typeface="Arial"/>
              <a:buChar char="•"/>
            </a:pPr>
            <a:r>
              <a:rPr lang="en-US" sz="3453" dirty="0">
                <a:solidFill>
                  <a:srgbClr val="000000"/>
                </a:solidFill>
                <a:latin typeface="Inter"/>
                <a:ea typeface="Inter"/>
                <a:cs typeface="Inter"/>
                <a:sym typeface="Inter"/>
              </a:rPr>
              <a:t>Maintain preventive maintenance programs.</a:t>
            </a:r>
          </a:p>
          <a:p>
            <a:pPr marL="745551" lvl="1" indent="-372776" algn="l">
              <a:lnSpc>
                <a:spcPts val="5732"/>
              </a:lnSpc>
              <a:buFont typeface="Arial"/>
              <a:buChar char="•"/>
            </a:pPr>
            <a:r>
              <a:rPr lang="en-US" sz="3453" dirty="0">
                <a:solidFill>
                  <a:srgbClr val="000000"/>
                </a:solidFill>
                <a:latin typeface="Inter"/>
                <a:ea typeface="Inter"/>
                <a:cs typeface="Inter"/>
                <a:sym typeface="Inter"/>
              </a:rPr>
              <a:t>Keep inspection records.</a:t>
            </a:r>
          </a:p>
          <a:p>
            <a:pPr marL="745551" lvl="1" indent="-372776" algn="l">
              <a:lnSpc>
                <a:spcPts val="5732"/>
              </a:lnSpc>
              <a:buFont typeface="Arial"/>
              <a:buChar char="•"/>
            </a:pPr>
            <a:r>
              <a:rPr lang="en-US" sz="3453" dirty="0">
                <a:solidFill>
                  <a:srgbClr val="000000"/>
                </a:solidFill>
                <a:latin typeface="Inter"/>
                <a:ea typeface="Inter"/>
                <a:cs typeface="Inter"/>
                <a:sym typeface="Inter"/>
              </a:rPr>
              <a:t>Document repairs and service.</a:t>
            </a:r>
          </a:p>
          <a:p>
            <a:pPr marL="745551" lvl="1" indent="-372776" algn="l">
              <a:lnSpc>
                <a:spcPts val="5732"/>
              </a:lnSpc>
              <a:buFont typeface="Arial"/>
              <a:buChar char="•"/>
            </a:pPr>
            <a:r>
              <a:rPr lang="en-US" sz="3453" dirty="0">
                <a:solidFill>
                  <a:srgbClr val="000000"/>
                </a:solidFill>
                <a:latin typeface="Inter"/>
                <a:ea typeface="Inter"/>
                <a:cs typeface="Inter"/>
                <a:sym typeface="Inter"/>
              </a:rPr>
              <a:t>Notify claims/risk-management promptly.</a:t>
            </a:r>
          </a:p>
          <a:p>
            <a:pPr algn="l">
              <a:lnSpc>
                <a:spcPts val="5732"/>
              </a:lnSpc>
            </a:pPr>
            <a:endParaRPr lang="en-US" sz="3453" dirty="0">
              <a:solidFill>
                <a:srgbClr val="000000"/>
              </a:solidFill>
              <a:latin typeface="Inter"/>
              <a:ea typeface="Inter"/>
              <a:cs typeface="Inter"/>
              <a:sym typeface="Inter"/>
            </a:endParaRPr>
          </a:p>
        </p:txBody>
      </p:sp>
      <p:sp>
        <p:nvSpPr>
          <p:cNvPr id="13" name="Slide Number Placeholder 12">
            <a:extLst>
              <a:ext uri="{FF2B5EF4-FFF2-40B4-BE49-F238E27FC236}">
                <a16:creationId xmlns:a16="http://schemas.microsoft.com/office/drawing/2014/main" id="{5AAAB4CC-05E2-425C-8399-FB3AF7BD4502}"/>
              </a:ext>
            </a:extLst>
          </p:cNvPr>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53816" y="713245"/>
            <a:ext cx="17780368" cy="1801110"/>
          </a:xfrm>
          <a:prstGeom prst="rect">
            <a:avLst/>
          </a:prstGeom>
        </p:spPr>
        <p:txBody>
          <a:bodyPr lIns="0" tIns="0" rIns="0" bIns="0" rtlCol="0" anchor="t">
            <a:spAutoFit/>
          </a:bodyPr>
          <a:lstStyle/>
          <a:p>
            <a:pPr algn="ctr">
              <a:lnSpc>
                <a:spcPts val="7060"/>
              </a:lnSpc>
            </a:pPr>
            <a:r>
              <a:rPr lang="en-US" sz="6139" b="1">
                <a:solidFill>
                  <a:srgbClr val="000000"/>
                </a:solidFill>
                <a:latin typeface="Inter Bold"/>
                <a:ea typeface="Inter Bold"/>
                <a:cs typeface="Inter Bold"/>
                <a:sym typeface="Inter Bold"/>
              </a:rPr>
              <a:t>From Claim to Resilience:</a:t>
            </a:r>
          </a:p>
          <a:p>
            <a:pPr algn="ctr">
              <a:lnSpc>
                <a:spcPts val="7060"/>
              </a:lnSpc>
            </a:pPr>
            <a:r>
              <a:rPr lang="en-US" sz="6139" b="1">
                <a:solidFill>
                  <a:srgbClr val="000000"/>
                </a:solidFill>
                <a:latin typeface="Inter Bold"/>
                <a:ea typeface="Inter Bold"/>
                <a:cs typeface="Inter Bold"/>
                <a:sym typeface="Inter Bold"/>
              </a:rPr>
              <a:t>10 Practices That Strengthen Claim Outcomes</a:t>
            </a:r>
          </a:p>
        </p:txBody>
      </p:sp>
      <p:sp>
        <p:nvSpPr>
          <p:cNvPr id="3" name="Freeform 3"/>
          <p:cNvSpPr/>
          <p:nvPr/>
        </p:nvSpPr>
        <p:spPr>
          <a:xfrm rot="8487042">
            <a:off x="13516086" y="7560687"/>
            <a:ext cx="8200413" cy="7097085"/>
          </a:xfrm>
          <a:custGeom>
            <a:avLst/>
            <a:gdLst/>
            <a:ahLst/>
            <a:cxnLst/>
            <a:rect l="l" t="t" r="r" b="b"/>
            <a:pathLst>
              <a:path w="8200413" h="7097085">
                <a:moveTo>
                  <a:pt x="0" y="0"/>
                </a:moveTo>
                <a:lnTo>
                  <a:pt x="8200413" y="0"/>
                </a:lnTo>
                <a:lnTo>
                  <a:pt x="8200413" y="7097085"/>
                </a:lnTo>
                <a:lnTo>
                  <a:pt x="0" y="709708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179950">
            <a:off x="2835930" y="8836715"/>
            <a:ext cx="2550456" cy="2207304"/>
          </a:xfrm>
          <a:custGeom>
            <a:avLst/>
            <a:gdLst/>
            <a:ahLst/>
            <a:cxnLst/>
            <a:rect l="l" t="t" r="r" b="b"/>
            <a:pathLst>
              <a:path w="2550456" h="2207304">
                <a:moveTo>
                  <a:pt x="0" y="0"/>
                </a:moveTo>
                <a:lnTo>
                  <a:pt x="2550456" y="0"/>
                </a:lnTo>
                <a:lnTo>
                  <a:pt x="2550456" y="2207304"/>
                </a:lnTo>
                <a:lnTo>
                  <a:pt x="0" y="220730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15678776" y="9044309"/>
            <a:ext cx="2155634" cy="848912"/>
          </a:xfrm>
          <a:custGeom>
            <a:avLst/>
            <a:gdLst/>
            <a:ahLst/>
            <a:cxnLst/>
            <a:rect l="l" t="t" r="r" b="b"/>
            <a:pathLst>
              <a:path w="2155634" h="848912">
                <a:moveTo>
                  <a:pt x="0" y="0"/>
                </a:moveTo>
                <a:lnTo>
                  <a:pt x="2155634" y="0"/>
                </a:lnTo>
                <a:lnTo>
                  <a:pt x="2155634" y="848912"/>
                </a:lnTo>
                <a:lnTo>
                  <a:pt x="0" y="848912"/>
                </a:lnTo>
                <a:lnTo>
                  <a:pt x="0" y="0"/>
                </a:lnTo>
                <a:close/>
              </a:path>
            </a:pathLst>
          </a:custGeom>
          <a:blipFill>
            <a:blip r:embed="rId8"/>
            <a:stretch>
              <a:fillRect/>
            </a:stretch>
          </a:blipFill>
        </p:spPr>
      </p:sp>
      <p:sp>
        <p:nvSpPr>
          <p:cNvPr id="7" name="TextBox 7"/>
          <p:cNvSpPr txBox="1"/>
          <p:nvPr/>
        </p:nvSpPr>
        <p:spPr>
          <a:xfrm>
            <a:off x="3476049" y="2838502"/>
            <a:ext cx="13205493" cy="5608855"/>
          </a:xfrm>
          <a:prstGeom prst="rect">
            <a:avLst/>
          </a:prstGeom>
        </p:spPr>
        <p:txBody>
          <a:bodyPr lIns="0" tIns="0" rIns="0" bIns="0" rtlCol="0" anchor="t">
            <a:spAutoFit/>
          </a:bodyPr>
          <a:lstStyle/>
          <a:p>
            <a:pPr marL="745551" lvl="1" indent="-372776" algn="just">
              <a:lnSpc>
                <a:spcPts val="4454"/>
              </a:lnSpc>
              <a:buAutoNum type="arabicPeriod"/>
            </a:pPr>
            <a:r>
              <a:rPr lang="en-US" sz="3453" dirty="0">
                <a:solidFill>
                  <a:srgbClr val="000000"/>
                </a:solidFill>
                <a:latin typeface="Inter"/>
                <a:ea typeface="Inter"/>
                <a:cs typeface="Inter"/>
                <a:sym typeface="Inter"/>
              </a:rPr>
              <a:t>Report early</a:t>
            </a:r>
          </a:p>
          <a:p>
            <a:pPr marL="745551" lvl="1" indent="-372776" algn="just">
              <a:lnSpc>
                <a:spcPts val="4454"/>
              </a:lnSpc>
              <a:buAutoNum type="arabicPeriod"/>
            </a:pPr>
            <a:r>
              <a:rPr lang="en-US" sz="3453" dirty="0">
                <a:solidFill>
                  <a:srgbClr val="000000"/>
                </a:solidFill>
                <a:latin typeface="Inter"/>
                <a:ea typeface="Inter"/>
                <a:cs typeface="Inter"/>
                <a:sym typeface="Inter"/>
              </a:rPr>
              <a:t>Preserve evidence</a:t>
            </a:r>
          </a:p>
          <a:p>
            <a:pPr marL="745551" lvl="1" indent="-372776" algn="just">
              <a:lnSpc>
                <a:spcPts val="4454"/>
              </a:lnSpc>
              <a:buAutoNum type="arabicPeriod"/>
            </a:pPr>
            <a:r>
              <a:rPr lang="en-US" sz="3453" dirty="0">
                <a:solidFill>
                  <a:srgbClr val="000000"/>
                </a:solidFill>
                <a:latin typeface="Inter"/>
                <a:ea typeface="Inter"/>
                <a:cs typeface="Inter"/>
                <a:sym typeface="Inter"/>
              </a:rPr>
              <a:t>Document thoroughly</a:t>
            </a:r>
          </a:p>
          <a:p>
            <a:pPr marL="745551" lvl="1" indent="-372776" algn="just">
              <a:lnSpc>
                <a:spcPts val="4454"/>
              </a:lnSpc>
              <a:buAutoNum type="arabicPeriod"/>
            </a:pPr>
            <a:r>
              <a:rPr lang="en-US" sz="3453" dirty="0">
                <a:solidFill>
                  <a:srgbClr val="000000"/>
                </a:solidFill>
                <a:latin typeface="Inter"/>
                <a:ea typeface="Inter"/>
                <a:cs typeface="Inter"/>
                <a:sym typeface="Inter"/>
              </a:rPr>
              <a:t>Mitigate quickly</a:t>
            </a:r>
          </a:p>
          <a:p>
            <a:pPr marL="745551" lvl="1" indent="-372776" algn="just">
              <a:lnSpc>
                <a:spcPts val="4454"/>
              </a:lnSpc>
              <a:buAutoNum type="arabicPeriod"/>
            </a:pPr>
            <a:r>
              <a:rPr lang="en-US" sz="3453" dirty="0">
                <a:solidFill>
                  <a:srgbClr val="000000"/>
                </a:solidFill>
                <a:latin typeface="Inter"/>
                <a:ea typeface="Inter"/>
                <a:cs typeface="Inter"/>
                <a:sym typeface="Inter"/>
              </a:rPr>
              <a:t>Follow established procedures</a:t>
            </a:r>
          </a:p>
          <a:p>
            <a:pPr marL="745551" lvl="1" indent="-372776" algn="just">
              <a:lnSpc>
                <a:spcPts val="4454"/>
              </a:lnSpc>
              <a:buAutoNum type="arabicPeriod"/>
            </a:pPr>
            <a:r>
              <a:rPr lang="en-US" sz="3453" dirty="0">
                <a:solidFill>
                  <a:srgbClr val="000000"/>
                </a:solidFill>
                <a:latin typeface="Inter"/>
                <a:ea typeface="Inter"/>
                <a:cs typeface="Inter"/>
                <a:sym typeface="Inter"/>
              </a:rPr>
              <a:t>Don’t speculate about fault</a:t>
            </a:r>
          </a:p>
          <a:p>
            <a:pPr marL="745551" lvl="1" indent="-372776" algn="just">
              <a:lnSpc>
                <a:spcPts val="4454"/>
              </a:lnSpc>
              <a:buAutoNum type="arabicPeriod"/>
            </a:pPr>
            <a:r>
              <a:rPr lang="en-US" sz="3453" dirty="0">
                <a:solidFill>
                  <a:srgbClr val="000000"/>
                </a:solidFill>
                <a:latin typeface="Inter"/>
                <a:ea typeface="Inter"/>
                <a:cs typeface="Inter"/>
                <a:sym typeface="Inter"/>
              </a:rPr>
              <a:t>Investigate promptly</a:t>
            </a:r>
          </a:p>
          <a:p>
            <a:pPr marL="745551" lvl="1" indent="-372776" algn="just">
              <a:lnSpc>
                <a:spcPts val="4454"/>
              </a:lnSpc>
              <a:buAutoNum type="arabicPeriod"/>
            </a:pPr>
            <a:r>
              <a:rPr lang="en-US" sz="3453" dirty="0">
                <a:solidFill>
                  <a:srgbClr val="000000"/>
                </a:solidFill>
                <a:latin typeface="Inter"/>
                <a:ea typeface="Inter"/>
                <a:cs typeface="Inter"/>
                <a:sym typeface="Inter"/>
              </a:rPr>
              <a:t>Communicate clearly</a:t>
            </a:r>
          </a:p>
          <a:p>
            <a:pPr marL="745551" lvl="1" indent="-372776" algn="just">
              <a:lnSpc>
                <a:spcPts val="4454"/>
              </a:lnSpc>
              <a:buAutoNum type="arabicPeriod"/>
            </a:pPr>
            <a:r>
              <a:rPr lang="en-US" sz="3453" dirty="0">
                <a:solidFill>
                  <a:srgbClr val="000000"/>
                </a:solidFill>
                <a:latin typeface="Inter"/>
                <a:ea typeface="Inter"/>
                <a:cs typeface="Inter"/>
                <a:sym typeface="Inter"/>
              </a:rPr>
              <a:t>Engage the right professionals early</a:t>
            </a:r>
          </a:p>
          <a:p>
            <a:pPr marL="745551" lvl="1" indent="-372776" algn="just">
              <a:lnSpc>
                <a:spcPts val="4454"/>
              </a:lnSpc>
              <a:buAutoNum type="arabicPeriod"/>
            </a:pPr>
            <a:r>
              <a:rPr lang="en-US" sz="3453" dirty="0">
                <a:solidFill>
                  <a:srgbClr val="000000"/>
                </a:solidFill>
                <a:latin typeface="Inter"/>
                <a:ea typeface="Inter"/>
                <a:cs typeface="Inter"/>
                <a:sym typeface="Inter"/>
              </a:rPr>
              <a:t>Know your coverage and responsibilities</a:t>
            </a:r>
          </a:p>
        </p:txBody>
      </p:sp>
      <p:sp>
        <p:nvSpPr>
          <p:cNvPr id="12" name="Slide Number Placeholder 11">
            <a:extLst>
              <a:ext uri="{FF2B5EF4-FFF2-40B4-BE49-F238E27FC236}">
                <a16:creationId xmlns:a16="http://schemas.microsoft.com/office/drawing/2014/main" id="{2E50BC25-90EA-4420-9948-9D7E41D27180}"/>
              </a:ext>
            </a:extLst>
          </p:cNvPr>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4135085" y="1099428"/>
            <a:ext cx="2310251" cy="1761851"/>
            <a:chOff x="0" y="0"/>
            <a:chExt cx="2771140" cy="2113336"/>
          </a:xfrm>
        </p:grpSpPr>
        <p:sp>
          <p:nvSpPr>
            <p:cNvPr id="3" name="Freeform 3"/>
            <p:cNvSpPr/>
            <p:nvPr/>
          </p:nvSpPr>
          <p:spPr>
            <a:xfrm>
              <a:off x="0" y="0"/>
              <a:ext cx="2771140" cy="2113336"/>
            </a:xfrm>
            <a:custGeom>
              <a:avLst/>
              <a:gdLst/>
              <a:ahLst/>
              <a:cxnLst/>
              <a:rect l="l" t="t" r="r" b="b"/>
              <a:pathLst>
                <a:path w="2771140" h="2113336">
                  <a:moveTo>
                    <a:pt x="0" y="0"/>
                  </a:moveTo>
                  <a:lnTo>
                    <a:pt x="0" y="1210366"/>
                  </a:lnTo>
                  <a:lnTo>
                    <a:pt x="1384300" y="2113336"/>
                  </a:lnTo>
                  <a:lnTo>
                    <a:pt x="2771140" y="1210366"/>
                  </a:lnTo>
                  <a:lnTo>
                    <a:pt x="2771140" y="0"/>
                  </a:lnTo>
                  <a:close/>
                </a:path>
              </a:pathLst>
            </a:custGeom>
            <a:solidFill>
              <a:srgbClr val="495E88"/>
            </a:solidFill>
          </p:spPr>
        </p:sp>
      </p:grpSp>
      <p:grpSp>
        <p:nvGrpSpPr>
          <p:cNvPr id="4" name="Group 4"/>
          <p:cNvGrpSpPr/>
          <p:nvPr/>
        </p:nvGrpSpPr>
        <p:grpSpPr>
          <a:xfrm rot="-5400000">
            <a:off x="1211238" y="-1349049"/>
            <a:ext cx="2717196" cy="6658804"/>
            <a:chOff x="0" y="0"/>
            <a:chExt cx="2771140" cy="6791000"/>
          </a:xfrm>
        </p:grpSpPr>
        <p:sp>
          <p:nvSpPr>
            <p:cNvPr id="5" name="Freeform 5"/>
            <p:cNvSpPr/>
            <p:nvPr/>
          </p:nvSpPr>
          <p:spPr>
            <a:xfrm>
              <a:off x="0" y="0"/>
              <a:ext cx="2771140" cy="6791000"/>
            </a:xfrm>
            <a:custGeom>
              <a:avLst/>
              <a:gdLst/>
              <a:ahLst/>
              <a:cxnLst/>
              <a:rect l="l" t="t" r="r" b="b"/>
              <a:pathLst>
                <a:path w="2771140" h="6791000">
                  <a:moveTo>
                    <a:pt x="0" y="0"/>
                  </a:moveTo>
                  <a:lnTo>
                    <a:pt x="0" y="5888030"/>
                  </a:lnTo>
                  <a:lnTo>
                    <a:pt x="1384300" y="6791000"/>
                  </a:lnTo>
                  <a:lnTo>
                    <a:pt x="2771140" y="5888030"/>
                  </a:lnTo>
                  <a:lnTo>
                    <a:pt x="2771140" y="0"/>
                  </a:lnTo>
                  <a:close/>
                </a:path>
              </a:pathLst>
            </a:custGeom>
            <a:solidFill>
              <a:srgbClr val="FFDC68"/>
            </a:solidFill>
          </p:spPr>
        </p:sp>
      </p:grpSp>
      <p:sp>
        <p:nvSpPr>
          <p:cNvPr id="6" name="Freeform 6"/>
          <p:cNvSpPr/>
          <p:nvPr/>
        </p:nvSpPr>
        <p:spPr>
          <a:xfrm>
            <a:off x="16829887" y="8194375"/>
            <a:ext cx="1187180" cy="1780770"/>
          </a:xfrm>
          <a:custGeom>
            <a:avLst/>
            <a:gdLst/>
            <a:ahLst/>
            <a:cxnLst/>
            <a:rect l="l" t="t" r="r" b="b"/>
            <a:pathLst>
              <a:path w="1187180" h="1780770">
                <a:moveTo>
                  <a:pt x="0" y="0"/>
                </a:moveTo>
                <a:lnTo>
                  <a:pt x="1187180" y="0"/>
                </a:lnTo>
                <a:lnTo>
                  <a:pt x="1187180" y="1780769"/>
                </a:lnTo>
                <a:lnTo>
                  <a:pt x="0" y="1780769"/>
                </a:lnTo>
                <a:lnTo>
                  <a:pt x="0" y="0"/>
                </a:lnTo>
                <a:close/>
              </a:path>
            </a:pathLst>
          </a:custGeom>
          <a:blipFill>
            <a:blip r:embed="rId2"/>
            <a:stretch>
              <a:fillRect/>
            </a:stretch>
          </a:blipFill>
        </p:spPr>
      </p:sp>
      <p:sp>
        <p:nvSpPr>
          <p:cNvPr id="7" name="Freeform 7"/>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Freeform 8"/>
          <p:cNvSpPr/>
          <p:nvPr/>
        </p:nvSpPr>
        <p:spPr>
          <a:xfrm rot="213277">
            <a:off x="2551051" y="7752257"/>
            <a:ext cx="3528805"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9" name="Freeform 9"/>
          <p:cNvSpPr/>
          <p:nvPr/>
        </p:nvSpPr>
        <p:spPr>
          <a:xfrm rot="984738">
            <a:off x="14844830" y="76976"/>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0" name="Freeform 10"/>
          <p:cNvSpPr/>
          <p:nvPr/>
        </p:nvSpPr>
        <p:spPr>
          <a:xfrm rot="984738">
            <a:off x="17929132" y="-667501"/>
            <a:ext cx="3521511" cy="3047707"/>
          </a:xfrm>
          <a:custGeom>
            <a:avLst/>
            <a:gdLst/>
            <a:ahLst/>
            <a:cxnLst/>
            <a:rect l="l" t="t" r="r" b="b"/>
            <a:pathLst>
              <a:path w="3521511" h="3047707">
                <a:moveTo>
                  <a:pt x="0" y="0"/>
                </a:moveTo>
                <a:lnTo>
                  <a:pt x="3521511" y="0"/>
                </a:lnTo>
                <a:lnTo>
                  <a:pt x="3521511" y="3047707"/>
                </a:lnTo>
                <a:lnTo>
                  <a:pt x="0" y="304770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1" name="Freeform 11"/>
          <p:cNvSpPr/>
          <p:nvPr/>
        </p:nvSpPr>
        <p:spPr>
          <a:xfrm rot="-9815261">
            <a:off x="12641880" y="-2202899"/>
            <a:ext cx="3528805" cy="3054021"/>
          </a:xfrm>
          <a:custGeom>
            <a:avLst/>
            <a:gdLst/>
            <a:ahLst/>
            <a:cxnLst/>
            <a:rect l="l" t="t" r="r" b="b"/>
            <a:pathLst>
              <a:path w="3528805" h="3054021">
                <a:moveTo>
                  <a:pt x="0" y="0"/>
                </a:moveTo>
                <a:lnTo>
                  <a:pt x="3528805" y="0"/>
                </a:lnTo>
                <a:lnTo>
                  <a:pt x="3528805" y="3054020"/>
                </a:lnTo>
                <a:lnTo>
                  <a:pt x="0" y="305402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2" name="Freeform 12"/>
          <p:cNvSpPr/>
          <p:nvPr/>
        </p:nvSpPr>
        <p:spPr>
          <a:xfrm rot="-9815261">
            <a:off x="17034676" y="2381851"/>
            <a:ext cx="3528805"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3" name="Freeform 13"/>
          <p:cNvSpPr/>
          <p:nvPr/>
        </p:nvSpPr>
        <p:spPr>
          <a:xfrm>
            <a:off x="3057842" y="8589499"/>
            <a:ext cx="2388648" cy="940676"/>
          </a:xfrm>
          <a:custGeom>
            <a:avLst/>
            <a:gdLst/>
            <a:ahLst/>
            <a:cxnLst/>
            <a:rect l="l" t="t" r="r" b="b"/>
            <a:pathLst>
              <a:path w="2388648" h="940676">
                <a:moveTo>
                  <a:pt x="0" y="0"/>
                </a:moveTo>
                <a:lnTo>
                  <a:pt x="2388648" y="0"/>
                </a:lnTo>
                <a:lnTo>
                  <a:pt x="2388648" y="940675"/>
                </a:lnTo>
                <a:lnTo>
                  <a:pt x="0" y="940675"/>
                </a:lnTo>
                <a:lnTo>
                  <a:pt x="0" y="0"/>
                </a:lnTo>
                <a:close/>
              </a:path>
            </a:pathLst>
          </a:custGeom>
          <a:blipFill>
            <a:blip r:embed="rId13"/>
            <a:stretch>
              <a:fillRect/>
            </a:stretch>
          </a:blipFill>
        </p:spPr>
      </p:sp>
      <p:sp>
        <p:nvSpPr>
          <p:cNvPr id="14" name="TextBox 14"/>
          <p:cNvSpPr txBox="1"/>
          <p:nvPr/>
        </p:nvSpPr>
        <p:spPr>
          <a:xfrm>
            <a:off x="219277" y="1180269"/>
            <a:ext cx="6136269" cy="1692476"/>
          </a:xfrm>
          <a:prstGeom prst="rect">
            <a:avLst/>
          </a:prstGeom>
        </p:spPr>
        <p:txBody>
          <a:bodyPr lIns="0" tIns="0" rIns="0" bIns="0" rtlCol="0" anchor="t">
            <a:spAutoFit/>
          </a:bodyPr>
          <a:lstStyle/>
          <a:p>
            <a:pPr algn="l">
              <a:lnSpc>
                <a:spcPts val="6466"/>
              </a:lnSpc>
            </a:pPr>
            <a:r>
              <a:rPr lang="en-US" sz="6806" b="1">
                <a:solidFill>
                  <a:srgbClr val="000000"/>
                </a:solidFill>
                <a:latin typeface="Inter Bold"/>
                <a:ea typeface="Inter Bold"/>
                <a:cs typeface="Inter Bold"/>
                <a:sym typeface="Inter Bold"/>
              </a:rPr>
              <a:t>Policy &amp; Contracting</a:t>
            </a:r>
          </a:p>
        </p:txBody>
      </p:sp>
      <p:sp>
        <p:nvSpPr>
          <p:cNvPr id="15" name="TextBox 15"/>
          <p:cNvSpPr txBox="1"/>
          <p:nvPr/>
        </p:nvSpPr>
        <p:spPr>
          <a:xfrm>
            <a:off x="2459770" y="4497387"/>
            <a:ext cx="6684230" cy="1739901"/>
          </a:xfrm>
          <a:prstGeom prst="rect">
            <a:avLst/>
          </a:prstGeom>
        </p:spPr>
        <p:txBody>
          <a:bodyPr lIns="0" tIns="0" rIns="0" bIns="0" rtlCol="0" anchor="t">
            <a:spAutoFit/>
          </a:bodyPr>
          <a:lstStyle/>
          <a:p>
            <a:pPr algn="l">
              <a:lnSpc>
                <a:spcPts val="5599"/>
              </a:lnSpc>
            </a:pPr>
            <a:r>
              <a:rPr lang="en-US" sz="3999" b="1">
                <a:solidFill>
                  <a:srgbClr val="000000"/>
                </a:solidFill>
                <a:latin typeface="Inter Bold"/>
                <a:ea typeface="Inter Bold"/>
                <a:cs typeface="Inter Bold"/>
                <a:sym typeface="Inter Bold"/>
              </a:rPr>
              <a:t>Tony Fernandez</a:t>
            </a:r>
          </a:p>
          <a:p>
            <a:pPr algn="l">
              <a:lnSpc>
                <a:spcPts val="4199"/>
              </a:lnSpc>
            </a:pPr>
            <a:r>
              <a:rPr lang="en-US" sz="2999">
                <a:solidFill>
                  <a:srgbClr val="000000"/>
                </a:solidFill>
                <a:latin typeface="Inter"/>
                <a:ea typeface="Inter"/>
                <a:cs typeface="Inter"/>
                <a:sym typeface="Inter"/>
              </a:rPr>
              <a:t>NJSIG Claims Supervisor (E&amp;O)</a:t>
            </a:r>
          </a:p>
          <a:p>
            <a:pPr algn="l">
              <a:lnSpc>
                <a:spcPts val="4199"/>
              </a:lnSpc>
            </a:pPr>
            <a:r>
              <a:rPr lang="en-US" sz="2999">
                <a:solidFill>
                  <a:srgbClr val="000000"/>
                </a:solidFill>
                <a:latin typeface="Inter"/>
                <a:ea typeface="Inter"/>
                <a:cs typeface="Inter"/>
                <a:sym typeface="Inter"/>
              </a:rPr>
              <a:t>Senior Policy and Claims Analyst</a:t>
            </a:r>
          </a:p>
        </p:txBody>
      </p:sp>
      <p:sp>
        <p:nvSpPr>
          <p:cNvPr id="16" name="Freeform 16"/>
          <p:cNvSpPr/>
          <p:nvPr/>
        </p:nvSpPr>
        <p:spPr>
          <a:xfrm>
            <a:off x="9144000" y="2238876"/>
            <a:ext cx="5071869" cy="6654152"/>
          </a:xfrm>
          <a:custGeom>
            <a:avLst/>
            <a:gdLst/>
            <a:ahLst/>
            <a:cxnLst/>
            <a:rect l="l" t="t" r="r" b="b"/>
            <a:pathLst>
              <a:path w="5071869" h="6654152">
                <a:moveTo>
                  <a:pt x="0" y="0"/>
                </a:moveTo>
                <a:lnTo>
                  <a:pt x="5071869" y="0"/>
                </a:lnTo>
                <a:lnTo>
                  <a:pt x="5071869" y="6654152"/>
                </a:lnTo>
                <a:lnTo>
                  <a:pt x="0" y="6654152"/>
                </a:lnTo>
                <a:lnTo>
                  <a:pt x="0" y="0"/>
                </a:lnTo>
                <a:close/>
              </a:path>
            </a:pathLst>
          </a:custGeom>
          <a:blipFill>
            <a:blip r:embed="rId14"/>
            <a:stretch>
              <a:fillRect t="-14403"/>
            </a:stretch>
          </a:blipFill>
        </p:spPr>
      </p:sp>
      <p:sp>
        <p:nvSpPr>
          <p:cNvPr id="21" name="Slide Number Placeholder 20">
            <a:extLst>
              <a:ext uri="{FF2B5EF4-FFF2-40B4-BE49-F238E27FC236}">
                <a16:creationId xmlns:a16="http://schemas.microsoft.com/office/drawing/2014/main" id="{8E301042-EDD2-43D1-9E2D-71A4C6533EB8}"/>
              </a:ext>
            </a:extLst>
          </p:cNvPr>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13011078" y="-6007869"/>
            <a:ext cx="10892694" cy="9427132"/>
          </a:xfrm>
          <a:custGeom>
            <a:avLst/>
            <a:gdLst/>
            <a:ahLst/>
            <a:cxnLst/>
            <a:rect l="l" t="t" r="r" b="b"/>
            <a:pathLst>
              <a:path w="10892694" h="9427132">
                <a:moveTo>
                  <a:pt x="0" y="0"/>
                </a:moveTo>
                <a:lnTo>
                  <a:pt x="10892694" y="0"/>
                </a:lnTo>
                <a:lnTo>
                  <a:pt x="10892694" y="9427132"/>
                </a:lnTo>
                <a:lnTo>
                  <a:pt x="0" y="942713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TextBox 3"/>
          <p:cNvSpPr txBox="1"/>
          <p:nvPr/>
        </p:nvSpPr>
        <p:spPr>
          <a:xfrm>
            <a:off x="1028700" y="745810"/>
            <a:ext cx="13065334" cy="904538"/>
          </a:xfrm>
          <a:prstGeom prst="rect">
            <a:avLst/>
          </a:prstGeom>
        </p:spPr>
        <p:txBody>
          <a:bodyPr lIns="0" tIns="0" rIns="0" bIns="0" rtlCol="0" anchor="t">
            <a:spAutoFit/>
          </a:bodyPr>
          <a:lstStyle/>
          <a:p>
            <a:pPr algn="l">
              <a:lnSpc>
                <a:spcPts val="7060"/>
              </a:lnSpc>
            </a:pPr>
            <a:r>
              <a:rPr lang="en-US" sz="6139" b="1">
                <a:solidFill>
                  <a:srgbClr val="000000"/>
                </a:solidFill>
                <a:latin typeface="Inter Bold"/>
                <a:ea typeface="Inter Bold"/>
                <a:cs typeface="Inter Bold"/>
                <a:sym typeface="Inter Bold"/>
              </a:rPr>
              <a:t>Policy Updates</a:t>
            </a:r>
          </a:p>
        </p:txBody>
      </p:sp>
      <p:sp>
        <p:nvSpPr>
          <p:cNvPr id="4" name="Freeform 4"/>
          <p:cNvSpPr/>
          <p:nvPr/>
        </p:nvSpPr>
        <p:spPr>
          <a:xfrm rot="7926920">
            <a:off x="13930992" y="8299857"/>
            <a:ext cx="8200413" cy="7097085"/>
          </a:xfrm>
          <a:custGeom>
            <a:avLst/>
            <a:gdLst/>
            <a:ahLst/>
            <a:cxnLst/>
            <a:rect l="l" t="t" r="r" b="b"/>
            <a:pathLst>
              <a:path w="8200413" h="7097085">
                <a:moveTo>
                  <a:pt x="0" y="0"/>
                </a:moveTo>
                <a:lnTo>
                  <a:pt x="8200413" y="0"/>
                </a:lnTo>
                <a:lnTo>
                  <a:pt x="8200413" y="7097085"/>
                </a:lnTo>
                <a:lnTo>
                  <a:pt x="0" y="709708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rot="-10586722">
            <a:off x="-479045" y="9239726"/>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a:off x="15678776" y="9044309"/>
            <a:ext cx="2155634" cy="848912"/>
          </a:xfrm>
          <a:custGeom>
            <a:avLst/>
            <a:gdLst/>
            <a:ahLst/>
            <a:cxnLst/>
            <a:rect l="l" t="t" r="r" b="b"/>
            <a:pathLst>
              <a:path w="2155634" h="848912">
                <a:moveTo>
                  <a:pt x="0" y="0"/>
                </a:moveTo>
                <a:lnTo>
                  <a:pt x="2155634" y="0"/>
                </a:lnTo>
                <a:lnTo>
                  <a:pt x="2155634" y="848912"/>
                </a:lnTo>
                <a:lnTo>
                  <a:pt x="0" y="848912"/>
                </a:lnTo>
                <a:lnTo>
                  <a:pt x="0" y="0"/>
                </a:lnTo>
                <a:close/>
              </a:path>
            </a:pathLst>
          </a:custGeom>
          <a:blipFill>
            <a:blip r:embed="rId9"/>
            <a:stretch>
              <a:fillRect/>
            </a:stretch>
          </a:blipFill>
        </p:spPr>
      </p:sp>
      <p:sp>
        <p:nvSpPr>
          <p:cNvPr id="7" name="TextBox 7"/>
          <p:cNvSpPr txBox="1"/>
          <p:nvPr/>
        </p:nvSpPr>
        <p:spPr>
          <a:xfrm>
            <a:off x="1281711" y="1830630"/>
            <a:ext cx="14397065" cy="7472687"/>
          </a:xfrm>
          <a:prstGeom prst="rect">
            <a:avLst/>
          </a:prstGeom>
        </p:spPr>
        <p:txBody>
          <a:bodyPr lIns="0" tIns="0" rIns="0" bIns="0" rtlCol="0" anchor="t">
            <a:spAutoFit/>
          </a:bodyPr>
          <a:lstStyle/>
          <a:p>
            <a:pPr algn="l">
              <a:lnSpc>
                <a:spcPts val="4949"/>
              </a:lnSpc>
            </a:pPr>
            <a:r>
              <a:rPr lang="en-US" sz="2911" b="1" dirty="0">
                <a:solidFill>
                  <a:srgbClr val="000000"/>
                </a:solidFill>
                <a:latin typeface="Inter Bold"/>
                <a:ea typeface="Inter Bold"/>
                <a:cs typeface="Inter Bold"/>
                <a:sym typeface="Inter Bold"/>
              </a:rPr>
              <a:t>Property: </a:t>
            </a:r>
          </a:p>
          <a:p>
            <a:pPr marL="628548" lvl="1" indent="-314274" algn="l">
              <a:lnSpc>
                <a:spcPts val="4949"/>
              </a:lnSpc>
              <a:buFont typeface="Arial"/>
              <a:buChar char="•"/>
            </a:pPr>
            <a:r>
              <a:rPr lang="en-US" sz="2911" dirty="0">
                <a:solidFill>
                  <a:srgbClr val="000000"/>
                </a:solidFill>
                <a:latin typeface="Inter"/>
                <a:ea typeface="Inter"/>
                <a:cs typeface="Inter"/>
                <a:sym typeface="Inter"/>
              </a:rPr>
              <a:t>$25,000 per occurrence give back for wind-driven rain.</a:t>
            </a:r>
          </a:p>
          <a:p>
            <a:pPr marL="628548" lvl="1" indent="-314274" algn="l">
              <a:lnSpc>
                <a:spcPts val="4949"/>
              </a:lnSpc>
              <a:buFont typeface="Arial"/>
              <a:buChar char="•"/>
            </a:pPr>
            <a:r>
              <a:rPr lang="en-US" sz="2911" dirty="0">
                <a:solidFill>
                  <a:srgbClr val="000000"/>
                </a:solidFill>
                <a:latin typeface="Inter"/>
                <a:ea typeface="Inter"/>
                <a:cs typeface="Inter"/>
                <a:sym typeface="Inter"/>
              </a:rPr>
              <a:t>Property per occurrence limits increasing from $400M to $500M.</a:t>
            </a:r>
          </a:p>
          <a:p>
            <a:pPr marL="628548" lvl="1" indent="-314274" algn="l">
              <a:lnSpc>
                <a:spcPts val="4949"/>
              </a:lnSpc>
              <a:buFont typeface="Arial"/>
              <a:buChar char="•"/>
            </a:pPr>
            <a:r>
              <a:rPr lang="en-US" sz="2911" dirty="0">
                <a:solidFill>
                  <a:srgbClr val="000000"/>
                </a:solidFill>
                <a:latin typeface="Inter"/>
                <a:ea typeface="Inter"/>
                <a:cs typeface="Inter"/>
                <a:sym typeface="Inter"/>
              </a:rPr>
              <a:t>Co-insurance clause – requiring a 95% insured to value. Next year, 100%.</a:t>
            </a:r>
          </a:p>
          <a:p>
            <a:pPr marL="628548" lvl="1" indent="-314274" algn="l">
              <a:lnSpc>
                <a:spcPts val="4949"/>
              </a:lnSpc>
              <a:buFont typeface="Arial"/>
              <a:buChar char="•"/>
            </a:pPr>
            <a:r>
              <a:rPr lang="en-US" sz="2911" dirty="0">
                <a:solidFill>
                  <a:srgbClr val="000000"/>
                </a:solidFill>
                <a:latin typeface="Inter"/>
                <a:ea typeface="Inter"/>
                <a:cs typeface="Inter"/>
                <a:sym typeface="Inter"/>
              </a:rPr>
              <a:t>Added business income &amp; Loss of rents at no additional cost.</a:t>
            </a:r>
          </a:p>
          <a:p>
            <a:pPr marL="628548" lvl="1" indent="-314274" algn="l">
              <a:lnSpc>
                <a:spcPts val="4949"/>
              </a:lnSpc>
              <a:buFont typeface="Arial"/>
              <a:buChar char="•"/>
            </a:pPr>
            <a:r>
              <a:rPr lang="en-US" sz="2911" dirty="0">
                <a:solidFill>
                  <a:srgbClr val="000000"/>
                </a:solidFill>
                <a:latin typeface="Inter"/>
                <a:ea typeface="Inter"/>
                <a:cs typeface="Inter"/>
                <a:sym typeface="Inter"/>
              </a:rPr>
              <a:t>90-day notification policy for members to report policy claims.</a:t>
            </a:r>
          </a:p>
          <a:p>
            <a:pPr algn="l">
              <a:lnSpc>
                <a:spcPts val="4949"/>
              </a:lnSpc>
            </a:pPr>
            <a:r>
              <a:rPr lang="en-US" sz="2911" b="1" dirty="0">
                <a:solidFill>
                  <a:srgbClr val="000000"/>
                </a:solidFill>
                <a:latin typeface="Inter Bold"/>
                <a:ea typeface="Inter Bold"/>
                <a:cs typeface="Inter Bold"/>
                <a:sym typeface="Inter Bold"/>
              </a:rPr>
              <a:t>E&amp;O:</a:t>
            </a:r>
          </a:p>
          <a:p>
            <a:pPr marL="628548" lvl="1" indent="-314274" algn="l">
              <a:lnSpc>
                <a:spcPts val="4949"/>
              </a:lnSpc>
              <a:buFont typeface="Arial"/>
              <a:buChar char="•"/>
            </a:pPr>
            <a:r>
              <a:rPr lang="en-US" sz="2911" dirty="0">
                <a:solidFill>
                  <a:srgbClr val="000000"/>
                </a:solidFill>
                <a:latin typeface="Inter"/>
                <a:ea typeface="Inter"/>
                <a:cs typeface="Inter"/>
                <a:sym typeface="Inter"/>
              </a:rPr>
              <a:t>Added an exclusion for claims arising out of taxes, fines, penalties including failure to anticipate tax revenue shortfalls.</a:t>
            </a:r>
          </a:p>
          <a:p>
            <a:pPr algn="l">
              <a:lnSpc>
                <a:spcPts val="4949"/>
              </a:lnSpc>
            </a:pPr>
            <a:r>
              <a:rPr lang="en-US" sz="2911" b="1" dirty="0">
                <a:solidFill>
                  <a:srgbClr val="000000"/>
                </a:solidFill>
                <a:latin typeface="Inter Bold"/>
                <a:ea typeface="Inter Bold"/>
                <a:cs typeface="Inter Bold"/>
                <a:sym typeface="Inter Bold"/>
              </a:rPr>
              <a:t>Cyber:</a:t>
            </a:r>
          </a:p>
          <a:p>
            <a:pPr marL="628548" lvl="1" indent="-314274" algn="l">
              <a:lnSpc>
                <a:spcPts val="4949"/>
              </a:lnSpc>
              <a:buFont typeface="Arial"/>
              <a:buChar char="•"/>
            </a:pPr>
            <a:r>
              <a:rPr lang="en-US" sz="2911" dirty="0">
                <a:solidFill>
                  <a:srgbClr val="000000"/>
                </a:solidFill>
                <a:latin typeface="Inter"/>
                <a:ea typeface="Inter"/>
                <a:cs typeface="Inter"/>
                <a:sym typeface="Inter"/>
              </a:rPr>
              <a:t>Updated language to specify that backups must include all essential information and systems critical to normal operations and business continuity.</a:t>
            </a:r>
          </a:p>
        </p:txBody>
      </p:sp>
      <p:sp>
        <p:nvSpPr>
          <p:cNvPr id="12" name="Slide Number Placeholder 11">
            <a:extLst>
              <a:ext uri="{FF2B5EF4-FFF2-40B4-BE49-F238E27FC236}">
                <a16:creationId xmlns:a16="http://schemas.microsoft.com/office/drawing/2014/main" id="{098A791B-1963-4853-A40A-44E7D345BB13}"/>
              </a:ext>
            </a:extLst>
          </p:cNvPr>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13011078" y="-6007869"/>
            <a:ext cx="10892694" cy="9427132"/>
          </a:xfrm>
          <a:custGeom>
            <a:avLst/>
            <a:gdLst/>
            <a:ahLst/>
            <a:cxnLst/>
            <a:rect l="l" t="t" r="r" b="b"/>
            <a:pathLst>
              <a:path w="10892694" h="9427132">
                <a:moveTo>
                  <a:pt x="0" y="0"/>
                </a:moveTo>
                <a:lnTo>
                  <a:pt x="10892694" y="0"/>
                </a:lnTo>
                <a:lnTo>
                  <a:pt x="10892694" y="9427132"/>
                </a:lnTo>
                <a:lnTo>
                  <a:pt x="0" y="94271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8487042">
            <a:off x="13516086" y="7560687"/>
            <a:ext cx="8200413" cy="7097085"/>
          </a:xfrm>
          <a:custGeom>
            <a:avLst/>
            <a:gdLst/>
            <a:ahLst/>
            <a:cxnLst/>
            <a:rect l="l" t="t" r="r" b="b"/>
            <a:pathLst>
              <a:path w="8200413" h="7097085">
                <a:moveTo>
                  <a:pt x="0" y="0"/>
                </a:moveTo>
                <a:lnTo>
                  <a:pt x="8200413" y="0"/>
                </a:lnTo>
                <a:lnTo>
                  <a:pt x="8200413" y="7097085"/>
                </a:lnTo>
                <a:lnTo>
                  <a:pt x="0" y="70970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15678776" y="9044309"/>
            <a:ext cx="2155634" cy="848912"/>
          </a:xfrm>
          <a:custGeom>
            <a:avLst/>
            <a:gdLst/>
            <a:ahLst/>
            <a:cxnLst/>
            <a:rect l="l" t="t" r="r" b="b"/>
            <a:pathLst>
              <a:path w="2155634" h="848912">
                <a:moveTo>
                  <a:pt x="0" y="0"/>
                </a:moveTo>
                <a:lnTo>
                  <a:pt x="2155634" y="0"/>
                </a:lnTo>
                <a:lnTo>
                  <a:pt x="2155634" y="848912"/>
                </a:lnTo>
                <a:lnTo>
                  <a:pt x="0" y="848912"/>
                </a:lnTo>
                <a:lnTo>
                  <a:pt x="0" y="0"/>
                </a:lnTo>
                <a:close/>
              </a:path>
            </a:pathLst>
          </a:custGeom>
          <a:blipFill>
            <a:blip r:embed="rId8"/>
            <a:stretch>
              <a:fillRect/>
            </a:stretch>
          </a:blipFill>
        </p:spPr>
      </p:sp>
      <p:sp>
        <p:nvSpPr>
          <p:cNvPr id="6" name="TextBox 6"/>
          <p:cNvSpPr txBox="1"/>
          <p:nvPr/>
        </p:nvSpPr>
        <p:spPr>
          <a:xfrm>
            <a:off x="1281711" y="1901225"/>
            <a:ext cx="17006289" cy="6716069"/>
          </a:xfrm>
          <a:prstGeom prst="rect">
            <a:avLst/>
          </a:prstGeom>
        </p:spPr>
        <p:txBody>
          <a:bodyPr lIns="0" tIns="0" rIns="0" bIns="0" rtlCol="0" anchor="t">
            <a:spAutoFit/>
          </a:bodyPr>
          <a:lstStyle/>
          <a:p>
            <a:pPr algn="l">
              <a:lnSpc>
                <a:spcPts val="4949"/>
              </a:lnSpc>
            </a:pPr>
            <a:r>
              <a:rPr lang="en-US" sz="2911" b="1" dirty="0">
                <a:solidFill>
                  <a:srgbClr val="000000"/>
                </a:solidFill>
                <a:latin typeface="Inter Bold"/>
                <a:ea typeface="Inter Bold"/>
                <a:cs typeface="Inter Bold"/>
                <a:sym typeface="Inter Bold"/>
              </a:rPr>
              <a:t>Cyber:</a:t>
            </a:r>
          </a:p>
          <a:p>
            <a:pPr marL="628548" lvl="1" indent="-314274" algn="l">
              <a:lnSpc>
                <a:spcPts val="4949"/>
              </a:lnSpc>
              <a:buFont typeface="Arial"/>
              <a:buChar char="•"/>
            </a:pPr>
            <a:r>
              <a:rPr lang="en-US" sz="2911" dirty="0">
                <a:solidFill>
                  <a:srgbClr val="000000"/>
                </a:solidFill>
                <a:latin typeface="Inter"/>
                <a:ea typeface="Inter"/>
                <a:cs typeface="Inter"/>
                <a:sym typeface="Inter"/>
              </a:rPr>
              <a:t>Price of bitcoin      ransomware claims</a:t>
            </a:r>
          </a:p>
          <a:p>
            <a:pPr marL="628548" lvl="1" indent="-314274" algn="l">
              <a:lnSpc>
                <a:spcPts val="4949"/>
              </a:lnSpc>
              <a:buFont typeface="Arial"/>
              <a:buChar char="•"/>
            </a:pPr>
            <a:r>
              <a:rPr lang="en-US" sz="2911" dirty="0">
                <a:solidFill>
                  <a:srgbClr val="000000"/>
                </a:solidFill>
                <a:latin typeface="Inter"/>
                <a:ea typeface="Inter"/>
                <a:cs typeface="Inter"/>
                <a:sym typeface="Inter"/>
              </a:rPr>
              <a:t>Social engineering / fraudulent instruction claims</a:t>
            </a:r>
          </a:p>
          <a:p>
            <a:pPr algn="l">
              <a:lnSpc>
                <a:spcPts val="4949"/>
              </a:lnSpc>
            </a:pPr>
            <a:r>
              <a:rPr lang="en-US" sz="2911" b="1" dirty="0">
                <a:solidFill>
                  <a:srgbClr val="000000"/>
                </a:solidFill>
                <a:latin typeface="Inter Bold"/>
                <a:ea typeface="Inter Bold"/>
                <a:cs typeface="Inter Bold"/>
                <a:sym typeface="Inter Bold"/>
              </a:rPr>
              <a:t>E&amp;O:</a:t>
            </a:r>
          </a:p>
          <a:p>
            <a:pPr marL="628548" lvl="1" indent="-314274" algn="l">
              <a:lnSpc>
                <a:spcPts val="4949"/>
              </a:lnSpc>
              <a:buFont typeface="Arial"/>
              <a:buChar char="•"/>
            </a:pPr>
            <a:r>
              <a:rPr lang="en-US" sz="2911" dirty="0">
                <a:solidFill>
                  <a:srgbClr val="000000"/>
                </a:solidFill>
                <a:latin typeface="Inter"/>
                <a:ea typeface="Inter"/>
                <a:cs typeface="Inter"/>
                <a:sym typeface="Inter"/>
              </a:rPr>
              <a:t>Special education administrative claims (due process etc.)</a:t>
            </a:r>
          </a:p>
          <a:p>
            <a:pPr marL="1257095" lvl="2" indent="-419032" algn="l">
              <a:lnSpc>
                <a:spcPts val="4949"/>
              </a:lnSpc>
              <a:buFont typeface="Arial"/>
              <a:buChar char="⚬"/>
            </a:pPr>
            <a:r>
              <a:rPr lang="en-US" sz="2911" dirty="0">
                <a:solidFill>
                  <a:srgbClr val="000000"/>
                </a:solidFill>
                <a:latin typeface="Inter"/>
                <a:ea typeface="Inter"/>
                <a:cs typeface="Inter"/>
                <a:sym typeface="Inter"/>
              </a:rPr>
              <a:t>NJSIG panel counsel list – RFP process</a:t>
            </a:r>
          </a:p>
          <a:p>
            <a:pPr marL="1257095" lvl="2" indent="-419032" algn="l">
              <a:lnSpc>
                <a:spcPts val="4949"/>
              </a:lnSpc>
              <a:buFont typeface="Arial"/>
              <a:buChar char="⚬"/>
            </a:pPr>
            <a:r>
              <a:rPr lang="en-US" sz="2911" dirty="0">
                <a:solidFill>
                  <a:srgbClr val="000000"/>
                </a:solidFill>
                <a:latin typeface="Inter"/>
                <a:ea typeface="Inter"/>
                <a:cs typeface="Inter"/>
                <a:sym typeface="Inter"/>
              </a:rPr>
              <a:t>Claims made/reported policy – report administrative filings</a:t>
            </a:r>
          </a:p>
          <a:p>
            <a:pPr marL="1127558" lvl="2" indent="-375853" algn="l">
              <a:lnSpc>
                <a:spcPts val="4439"/>
              </a:lnSpc>
              <a:buFont typeface="Arial"/>
              <a:buChar char="⚬"/>
            </a:pPr>
            <a:r>
              <a:rPr lang="en-US" sz="2611" i="1" dirty="0">
                <a:solidFill>
                  <a:srgbClr val="000000"/>
                </a:solidFill>
                <a:latin typeface="Inter Italics"/>
                <a:ea typeface="Inter Italics"/>
                <a:cs typeface="Inter Italics"/>
                <a:sym typeface="Inter Italics"/>
              </a:rPr>
              <a:t>Navigating Special Education Claims: Pitfalls &amp; Best Practices with Eric Harrison, Esq.</a:t>
            </a:r>
          </a:p>
          <a:p>
            <a:pPr marL="1691337" lvl="3" indent="-422834" algn="l">
              <a:lnSpc>
                <a:spcPts val="4439"/>
              </a:lnSpc>
              <a:buFont typeface="Arial"/>
              <a:buChar char="￭"/>
            </a:pPr>
            <a:r>
              <a:rPr lang="en-US" sz="2611" dirty="0">
                <a:solidFill>
                  <a:srgbClr val="000000"/>
                </a:solidFill>
                <a:latin typeface="Inter"/>
                <a:ea typeface="Inter"/>
                <a:cs typeface="Inter"/>
                <a:sym typeface="Inter"/>
              </a:rPr>
              <a:t>NJSBA Workshop 2026  |  Wednesday, 10/21  |  11:30am &amp; 2:00pm</a:t>
            </a:r>
          </a:p>
          <a:p>
            <a:pPr marL="628548" lvl="1" indent="-314274" algn="l">
              <a:lnSpc>
                <a:spcPts val="4949"/>
              </a:lnSpc>
              <a:buFont typeface="Arial"/>
              <a:buChar char="•"/>
            </a:pPr>
            <a:r>
              <a:rPr lang="en-US" sz="2911" dirty="0">
                <a:solidFill>
                  <a:srgbClr val="000000"/>
                </a:solidFill>
                <a:latin typeface="Inter"/>
                <a:ea typeface="Inter"/>
                <a:cs typeface="Inter"/>
                <a:sym typeface="Inter"/>
              </a:rPr>
              <a:t>Employment claims and HIB matters</a:t>
            </a:r>
          </a:p>
          <a:p>
            <a:pPr marL="1257095" lvl="2" indent="-419032" algn="l">
              <a:lnSpc>
                <a:spcPts val="4949"/>
              </a:lnSpc>
              <a:buFont typeface="Arial"/>
              <a:buChar char="⚬"/>
            </a:pPr>
            <a:r>
              <a:rPr lang="en-US" sz="2911" dirty="0">
                <a:solidFill>
                  <a:srgbClr val="000000"/>
                </a:solidFill>
                <a:latin typeface="Inter"/>
                <a:ea typeface="Inter"/>
                <a:cs typeface="Inter"/>
                <a:sym typeface="Inter"/>
              </a:rPr>
              <a:t>NEPHA hotline – free legal advice for E&amp;O Members</a:t>
            </a:r>
          </a:p>
        </p:txBody>
      </p:sp>
      <p:sp>
        <p:nvSpPr>
          <p:cNvPr id="7" name="Freeform 7"/>
          <p:cNvSpPr/>
          <p:nvPr/>
        </p:nvSpPr>
        <p:spPr>
          <a:xfrm>
            <a:off x="4724400" y="2552700"/>
            <a:ext cx="325000" cy="433333"/>
          </a:xfrm>
          <a:custGeom>
            <a:avLst/>
            <a:gdLst/>
            <a:ahLst/>
            <a:cxnLst/>
            <a:rect l="l" t="t" r="r" b="b"/>
            <a:pathLst>
              <a:path w="325000" h="433333">
                <a:moveTo>
                  <a:pt x="0" y="0"/>
                </a:moveTo>
                <a:lnTo>
                  <a:pt x="325000" y="0"/>
                </a:lnTo>
                <a:lnTo>
                  <a:pt x="325000" y="433333"/>
                </a:lnTo>
                <a:lnTo>
                  <a:pt x="0" y="43333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8" name="TextBox 8"/>
          <p:cNvSpPr txBox="1"/>
          <p:nvPr/>
        </p:nvSpPr>
        <p:spPr>
          <a:xfrm>
            <a:off x="1281711" y="866194"/>
            <a:ext cx="13065334" cy="904538"/>
          </a:xfrm>
          <a:prstGeom prst="rect">
            <a:avLst/>
          </a:prstGeom>
        </p:spPr>
        <p:txBody>
          <a:bodyPr lIns="0" tIns="0" rIns="0" bIns="0" rtlCol="0" anchor="t">
            <a:spAutoFit/>
          </a:bodyPr>
          <a:lstStyle/>
          <a:p>
            <a:pPr algn="l">
              <a:lnSpc>
                <a:spcPts val="7060"/>
              </a:lnSpc>
            </a:pPr>
            <a:r>
              <a:rPr lang="en-US" sz="6139" b="1">
                <a:solidFill>
                  <a:srgbClr val="000000"/>
                </a:solidFill>
                <a:latin typeface="Inter Bold"/>
                <a:ea typeface="Inter Bold"/>
                <a:cs typeface="Inter Bold"/>
                <a:sym typeface="Inter Bold"/>
              </a:rPr>
              <a:t>Trends</a:t>
            </a:r>
          </a:p>
        </p:txBody>
      </p:sp>
      <p:sp>
        <p:nvSpPr>
          <p:cNvPr id="13" name="Slide Number Placeholder 12">
            <a:extLst>
              <a:ext uri="{FF2B5EF4-FFF2-40B4-BE49-F238E27FC236}">
                <a16:creationId xmlns:a16="http://schemas.microsoft.com/office/drawing/2014/main" id="{B795230B-3C26-43E0-B15D-2C66D60CD9BA}"/>
              </a:ext>
            </a:extLst>
          </p:cNvPr>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4135085" y="1099428"/>
            <a:ext cx="2310251" cy="1761851"/>
            <a:chOff x="0" y="0"/>
            <a:chExt cx="2771140" cy="2113336"/>
          </a:xfrm>
        </p:grpSpPr>
        <p:sp>
          <p:nvSpPr>
            <p:cNvPr id="3" name="Freeform 3"/>
            <p:cNvSpPr/>
            <p:nvPr/>
          </p:nvSpPr>
          <p:spPr>
            <a:xfrm>
              <a:off x="0" y="0"/>
              <a:ext cx="2771140" cy="2113336"/>
            </a:xfrm>
            <a:custGeom>
              <a:avLst/>
              <a:gdLst/>
              <a:ahLst/>
              <a:cxnLst/>
              <a:rect l="l" t="t" r="r" b="b"/>
              <a:pathLst>
                <a:path w="2771140" h="2113336">
                  <a:moveTo>
                    <a:pt x="0" y="0"/>
                  </a:moveTo>
                  <a:lnTo>
                    <a:pt x="0" y="1210366"/>
                  </a:lnTo>
                  <a:lnTo>
                    <a:pt x="1384300" y="2113336"/>
                  </a:lnTo>
                  <a:lnTo>
                    <a:pt x="2771140" y="1210366"/>
                  </a:lnTo>
                  <a:lnTo>
                    <a:pt x="2771140" y="0"/>
                  </a:lnTo>
                  <a:close/>
                </a:path>
              </a:pathLst>
            </a:custGeom>
            <a:solidFill>
              <a:srgbClr val="495E88"/>
            </a:solidFill>
          </p:spPr>
        </p:sp>
      </p:grpSp>
      <p:grpSp>
        <p:nvGrpSpPr>
          <p:cNvPr id="4" name="Group 4"/>
          <p:cNvGrpSpPr/>
          <p:nvPr/>
        </p:nvGrpSpPr>
        <p:grpSpPr>
          <a:xfrm rot="-5400000">
            <a:off x="1211238" y="-1349049"/>
            <a:ext cx="2717196" cy="6658804"/>
            <a:chOff x="0" y="0"/>
            <a:chExt cx="2771140" cy="6791000"/>
          </a:xfrm>
        </p:grpSpPr>
        <p:sp>
          <p:nvSpPr>
            <p:cNvPr id="5" name="Freeform 5"/>
            <p:cNvSpPr/>
            <p:nvPr/>
          </p:nvSpPr>
          <p:spPr>
            <a:xfrm>
              <a:off x="0" y="0"/>
              <a:ext cx="2771140" cy="6791000"/>
            </a:xfrm>
            <a:custGeom>
              <a:avLst/>
              <a:gdLst/>
              <a:ahLst/>
              <a:cxnLst/>
              <a:rect l="l" t="t" r="r" b="b"/>
              <a:pathLst>
                <a:path w="2771140" h="6791000">
                  <a:moveTo>
                    <a:pt x="0" y="0"/>
                  </a:moveTo>
                  <a:lnTo>
                    <a:pt x="0" y="5888030"/>
                  </a:lnTo>
                  <a:lnTo>
                    <a:pt x="1384300" y="6791000"/>
                  </a:lnTo>
                  <a:lnTo>
                    <a:pt x="2771140" y="5888030"/>
                  </a:lnTo>
                  <a:lnTo>
                    <a:pt x="2771140" y="0"/>
                  </a:lnTo>
                  <a:close/>
                </a:path>
              </a:pathLst>
            </a:custGeom>
            <a:solidFill>
              <a:srgbClr val="FFDC68"/>
            </a:solidFill>
          </p:spPr>
        </p:sp>
      </p:grpSp>
      <p:sp>
        <p:nvSpPr>
          <p:cNvPr id="6" name="Freeform 6"/>
          <p:cNvSpPr/>
          <p:nvPr/>
        </p:nvSpPr>
        <p:spPr>
          <a:xfrm>
            <a:off x="16829887" y="8194375"/>
            <a:ext cx="1187180" cy="1780770"/>
          </a:xfrm>
          <a:custGeom>
            <a:avLst/>
            <a:gdLst/>
            <a:ahLst/>
            <a:cxnLst/>
            <a:rect l="l" t="t" r="r" b="b"/>
            <a:pathLst>
              <a:path w="1187180" h="1780770">
                <a:moveTo>
                  <a:pt x="0" y="0"/>
                </a:moveTo>
                <a:lnTo>
                  <a:pt x="1187180" y="0"/>
                </a:lnTo>
                <a:lnTo>
                  <a:pt x="1187180" y="1780769"/>
                </a:lnTo>
                <a:lnTo>
                  <a:pt x="0" y="1780769"/>
                </a:lnTo>
                <a:lnTo>
                  <a:pt x="0" y="0"/>
                </a:lnTo>
                <a:close/>
              </a:path>
            </a:pathLst>
          </a:custGeom>
          <a:blipFill>
            <a:blip r:embed="rId2"/>
            <a:stretch>
              <a:fillRect/>
            </a:stretch>
          </a:blipFill>
        </p:spPr>
      </p:sp>
      <p:sp>
        <p:nvSpPr>
          <p:cNvPr id="7" name="Freeform 7"/>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Freeform 8"/>
          <p:cNvSpPr/>
          <p:nvPr/>
        </p:nvSpPr>
        <p:spPr>
          <a:xfrm rot="213277">
            <a:off x="2551051" y="7752257"/>
            <a:ext cx="3528805"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9" name="Freeform 9"/>
          <p:cNvSpPr/>
          <p:nvPr/>
        </p:nvSpPr>
        <p:spPr>
          <a:xfrm rot="984738">
            <a:off x="14844830" y="76976"/>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0" name="Freeform 10"/>
          <p:cNvSpPr/>
          <p:nvPr/>
        </p:nvSpPr>
        <p:spPr>
          <a:xfrm rot="984738">
            <a:off x="17929132" y="-667501"/>
            <a:ext cx="3521511" cy="3047707"/>
          </a:xfrm>
          <a:custGeom>
            <a:avLst/>
            <a:gdLst/>
            <a:ahLst/>
            <a:cxnLst/>
            <a:rect l="l" t="t" r="r" b="b"/>
            <a:pathLst>
              <a:path w="3521511" h="3047707">
                <a:moveTo>
                  <a:pt x="0" y="0"/>
                </a:moveTo>
                <a:lnTo>
                  <a:pt x="3521511" y="0"/>
                </a:lnTo>
                <a:lnTo>
                  <a:pt x="3521511" y="3047707"/>
                </a:lnTo>
                <a:lnTo>
                  <a:pt x="0" y="304770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1" name="Freeform 11"/>
          <p:cNvSpPr/>
          <p:nvPr/>
        </p:nvSpPr>
        <p:spPr>
          <a:xfrm rot="-9815261">
            <a:off x="12641880" y="-2202899"/>
            <a:ext cx="3528805" cy="3054021"/>
          </a:xfrm>
          <a:custGeom>
            <a:avLst/>
            <a:gdLst/>
            <a:ahLst/>
            <a:cxnLst/>
            <a:rect l="l" t="t" r="r" b="b"/>
            <a:pathLst>
              <a:path w="3528805" h="3054021">
                <a:moveTo>
                  <a:pt x="0" y="0"/>
                </a:moveTo>
                <a:lnTo>
                  <a:pt x="3528805" y="0"/>
                </a:lnTo>
                <a:lnTo>
                  <a:pt x="3528805" y="3054020"/>
                </a:lnTo>
                <a:lnTo>
                  <a:pt x="0" y="305402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2" name="Freeform 12"/>
          <p:cNvSpPr/>
          <p:nvPr/>
        </p:nvSpPr>
        <p:spPr>
          <a:xfrm rot="-9815261">
            <a:off x="17034676" y="2381851"/>
            <a:ext cx="3528805"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3" name="Freeform 13"/>
          <p:cNvSpPr/>
          <p:nvPr/>
        </p:nvSpPr>
        <p:spPr>
          <a:xfrm>
            <a:off x="3057842" y="8589499"/>
            <a:ext cx="2388648" cy="940676"/>
          </a:xfrm>
          <a:custGeom>
            <a:avLst/>
            <a:gdLst/>
            <a:ahLst/>
            <a:cxnLst/>
            <a:rect l="l" t="t" r="r" b="b"/>
            <a:pathLst>
              <a:path w="2388648" h="940676">
                <a:moveTo>
                  <a:pt x="0" y="0"/>
                </a:moveTo>
                <a:lnTo>
                  <a:pt x="2388648" y="0"/>
                </a:lnTo>
                <a:lnTo>
                  <a:pt x="2388648" y="940675"/>
                </a:lnTo>
                <a:lnTo>
                  <a:pt x="0" y="940675"/>
                </a:lnTo>
                <a:lnTo>
                  <a:pt x="0" y="0"/>
                </a:lnTo>
                <a:close/>
              </a:path>
            </a:pathLst>
          </a:custGeom>
          <a:blipFill>
            <a:blip r:embed="rId13"/>
            <a:stretch>
              <a:fillRect/>
            </a:stretch>
          </a:blipFill>
        </p:spPr>
      </p:sp>
      <p:sp>
        <p:nvSpPr>
          <p:cNvPr id="14" name="Freeform 14"/>
          <p:cNvSpPr/>
          <p:nvPr/>
        </p:nvSpPr>
        <p:spPr>
          <a:xfrm>
            <a:off x="8992625" y="2384660"/>
            <a:ext cx="6579391" cy="6204839"/>
          </a:xfrm>
          <a:custGeom>
            <a:avLst/>
            <a:gdLst/>
            <a:ahLst/>
            <a:cxnLst/>
            <a:rect l="l" t="t" r="r" b="b"/>
            <a:pathLst>
              <a:path w="6579391" h="6204839">
                <a:moveTo>
                  <a:pt x="0" y="0"/>
                </a:moveTo>
                <a:lnTo>
                  <a:pt x="6579391" y="0"/>
                </a:lnTo>
                <a:lnTo>
                  <a:pt x="6579391" y="6204839"/>
                </a:lnTo>
                <a:lnTo>
                  <a:pt x="0" y="6204839"/>
                </a:lnTo>
                <a:lnTo>
                  <a:pt x="0" y="0"/>
                </a:lnTo>
                <a:close/>
              </a:path>
            </a:pathLst>
          </a:custGeom>
          <a:blipFill>
            <a:blip r:embed="rId14"/>
            <a:stretch>
              <a:fillRect/>
            </a:stretch>
          </a:blipFill>
        </p:spPr>
      </p:sp>
      <p:sp>
        <p:nvSpPr>
          <p:cNvPr id="15" name="TextBox 15"/>
          <p:cNvSpPr txBox="1"/>
          <p:nvPr/>
        </p:nvSpPr>
        <p:spPr>
          <a:xfrm>
            <a:off x="554639" y="1288424"/>
            <a:ext cx="4735571" cy="1457117"/>
          </a:xfrm>
          <a:prstGeom prst="rect">
            <a:avLst/>
          </a:prstGeom>
        </p:spPr>
        <p:txBody>
          <a:bodyPr lIns="0" tIns="0" rIns="0" bIns="0" rtlCol="0" anchor="t">
            <a:spAutoFit/>
          </a:bodyPr>
          <a:lstStyle/>
          <a:p>
            <a:pPr algn="l">
              <a:lnSpc>
                <a:spcPts val="5578"/>
              </a:lnSpc>
            </a:pPr>
            <a:r>
              <a:rPr lang="en-US" sz="5872" b="1">
                <a:solidFill>
                  <a:srgbClr val="000000"/>
                </a:solidFill>
                <a:latin typeface="Inter Bold"/>
                <a:ea typeface="Inter Bold"/>
                <a:cs typeface="Inter Bold"/>
                <a:sym typeface="Inter Bold"/>
              </a:rPr>
              <a:t>Certificate of Insurance</a:t>
            </a:r>
          </a:p>
        </p:txBody>
      </p:sp>
      <p:sp>
        <p:nvSpPr>
          <p:cNvPr id="16" name="TextBox 16"/>
          <p:cNvSpPr txBox="1"/>
          <p:nvPr/>
        </p:nvSpPr>
        <p:spPr>
          <a:xfrm>
            <a:off x="1996561" y="4497387"/>
            <a:ext cx="7147439" cy="1216026"/>
          </a:xfrm>
          <a:prstGeom prst="rect">
            <a:avLst/>
          </a:prstGeom>
        </p:spPr>
        <p:txBody>
          <a:bodyPr lIns="0" tIns="0" rIns="0" bIns="0" rtlCol="0" anchor="t">
            <a:spAutoFit/>
          </a:bodyPr>
          <a:lstStyle/>
          <a:p>
            <a:pPr algn="l">
              <a:lnSpc>
                <a:spcPts val="5599"/>
              </a:lnSpc>
            </a:pPr>
            <a:r>
              <a:rPr lang="en-US" sz="3999" b="1">
                <a:solidFill>
                  <a:srgbClr val="000000"/>
                </a:solidFill>
                <a:latin typeface="Inter Bold"/>
                <a:ea typeface="Inter Bold"/>
                <a:cs typeface="Inter Bold"/>
                <a:sym typeface="Inter Bold"/>
              </a:rPr>
              <a:t>Shevon Bennett, AU, AU-M</a:t>
            </a:r>
          </a:p>
          <a:p>
            <a:pPr algn="l">
              <a:lnSpc>
                <a:spcPts val="4199"/>
              </a:lnSpc>
            </a:pPr>
            <a:r>
              <a:rPr lang="en-US" sz="2999">
                <a:solidFill>
                  <a:srgbClr val="000000"/>
                </a:solidFill>
                <a:latin typeface="Inter"/>
                <a:ea typeface="Inter"/>
                <a:cs typeface="Inter"/>
                <a:sym typeface="Inter"/>
              </a:rPr>
              <a:t>NJSIG Underwriting Supervisor</a:t>
            </a:r>
          </a:p>
        </p:txBody>
      </p:sp>
      <p:sp>
        <p:nvSpPr>
          <p:cNvPr id="21" name="Slide Number Placeholder 20">
            <a:extLst>
              <a:ext uri="{FF2B5EF4-FFF2-40B4-BE49-F238E27FC236}">
                <a16:creationId xmlns:a16="http://schemas.microsoft.com/office/drawing/2014/main" id="{5671DC1A-237E-47D1-8D10-C27E85C0B823}"/>
              </a:ext>
            </a:extLst>
          </p:cNvPr>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13636023" y="-6007869"/>
            <a:ext cx="10892694" cy="9427132"/>
          </a:xfrm>
          <a:custGeom>
            <a:avLst/>
            <a:gdLst/>
            <a:ahLst/>
            <a:cxnLst/>
            <a:rect l="l" t="t" r="r" b="b"/>
            <a:pathLst>
              <a:path w="10892694" h="9427132">
                <a:moveTo>
                  <a:pt x="0" y="0"/>
                </a:moveTo>
                <a:lnTo>
                  <a:pt x="10892695" y="0"/>
                </a:lnTo>
                <a:lnTo>
                  <a:pt x="10892695" y="9427131"/>
                </a:lnTo>
                <a:lnTo>
                  <a:pt x="0" y="94271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1435565" y="695006"/>
            <a:ext cx="14048469" cy="904538"/>
          </a:xfrm>
          <a:prstGeom prst="rect">
            <a:avLst/>
          </a:prstGeom>
        </p:spPr>
        <p:txBody>
          <a:bodyPr lIns="0" tIns="0" rIns="0" bIns="0" rtlCol="0" anchor="t">
            <a:spAutoFit/>
          </a:bodyPr>
          <a:lstStyle/>
          <a:p>
            <a:pPr algn="l">
              <a:lnSpc>
                <a:spcPts val="7060"/>
              </a:lnSpc>
            </a:pPr>
            <a:r>
              <a:rPr lang="en-US" sz="6139" b="1" dirty="0">
                <a:solidFill>
                  <a:srgbClr val="000000"/>
                </a:solidFill>
                <a:latin typeface="Inter Bold"/>
                <a:ea typeface="Inter Bold"/>
                <a:cs typeface="Inter Bold"/>
                <a:sym typeface="Inter Bold"/>
              </a:rPr>
              <a:t>Purpose</a:t>
            </a:r>
          </a:p>
        </p:txBody>
      </p:sp>
      <p:sp>
        <p:nvSpPr>
          <p:cNvPr id="4" name="Freeform 4"/>
          <p:cNvSpPr/>
          <p:nvPr/>
        </p:nvSpPr>
        <p:spPr>
          <a:xfrm rot="8487042">
            <a:off x="13516086" y="7560687"/>
            <a:ext cx="8200413" cy="7097085"/>
          </a:xfrm>
          <a:custGeom>
            <a:avLst/>
            <a:gdLst/>
            <a:ahLst/>
            <a:cxnLst/>
            <a:rect l="l" t="t" r="r" b="b"/>
            <a:pathLst>
              <a:path w="8200413" h="7097085">
                <a:moveTo>
                  <a:pt x="0" y="0"/>
                </a:moveTo>
                <a:lnTo>
                  <a:pt x="8200413" y="0"/>
                </a:lnTo>
                <a:lnTo>
                  <a:pt x="8200413" y="7097085"/>
                </a:lnTo>
                <a:lnTo>
                  <a:pt x="0" y="70970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179950">
            <a:off x="2712790" y="8162459"/>
            <a:ext cx="3528805" cy="3054021"/>
          </a:xfrm>
          <a:custGeom>
            <a:avLst/>
            <a:gdLst/>
            <a:ahLst/>
            <a:cxnLst/>
            <a:rect l="l" t="t" r="r" b="b"/>
            <a:pathLst>
              <a:path w="3528805" h="3054021">
                <a:moveTo>
                  <a:pt x="0" y="0"/>
                </a:moveTo>
                <a:lnTo>
                  <a:pt x="3528805" y="0"/>
                </a:lnTo>
                <a:lnTo>
                  <a:pt x="3528805" y="3054020"/>
                </a:lnTo>
                <a:lnTo>
                  <a:pt x="0" y="305402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Freeform 7"/>
          <p:cNvSpPr/>
          <p:nvPr/>
        </p:nvSpPr>
        <p:spPr>
          <a:xfrm>
            <a:off x="15678776" y="9044309"/>
            <a:ext cx="2155634" cy="848912"/>
          </a:xfrm>
          <a:custGeom>
            <a:avLst/>
            <a:gdLst/>
            <a:ahLst/>
            <a:cxnLst/>
            <a:rect l="l" t="t" r="r" b="b"/>
            <a:pathLst>
              <a:path w="2155634" h="848912">
                <a:moveTo>
                  <a:pt x="0" y="0"/>
                </a:moveTo>
                <a:lnTo>
                  <a:pt x="2155634" y="0"/>
                </a:lnTo>
                <a:lnTo>
                  <a:pt x="2155634" y="848912"/>
                </a:lnTo>
                <a:lnTo>
                  <a:pt x="0" y="848912"/>
                </a:lnTo>
                <a:lnTo>
                  <a:pt x="0" y="0"/>
                </a:lnTo>
                <a:close/>
              </a:path>
            </a:pathLst>
          </a:custGeom>
          <a:blipFill>
            <a:blip r:embed="rId8"/>
            <a:stretch>
              <a:fillRect/>
            </a:stretch>
          </a:blipFill>
        </p:spPr>
      </p:sp>
      <p:sp>
        <p:nvSpPr>
          <p:cNvPr id="8" name="TextBox 8"/>
          <p:cNvSpPr txBox="1"/>
          <p:nvPr/>
        </p:nvSpPr>
        <p:spPr>
          <a:xfrm>
            <a:off x="1134761" y="2012845"/>
            <a:ext cx="13707069" cy="6465763"/>
          </a:xfrm>
          <a:prstGeom prst="rect">
            <a:avLst/>
          </a:prstGeom>
        </p:spPr>
        <p:txBody>
          <a:bodyPr lIns="0" tIns="0" rIns="0" bIns="0" rtlCol="0" anchor="t">
            <a:spAutoFit/>
          </a:bodyPr>
          <a:lstStyle/>
          <a:p>
            <a:pPr marL="745551" lvl="1" indent="-372776" algn="l">
              <a:lnSpc>
                <a:spcPts val="5732"/>
              </a:lnSpc>
              <a:buFont typeface="Arial"/>
              <a:buChar char="•"/>
            </a:pPr>
            <a:r>
              <a:rPr lang="en-US" sz="3453" b="1" dirty="0">
                <a:solidFill>
                  <a:srgbClr val="000000"/>
                </a:solidFill>
                <a:latin typeface="Inter Bold"/>
                <a:ea typeface="Inter Bold"/>
                <a:cs typeface="Inter Bold"/>
                <a:sym typeface="Inter Bold"/>
              </a:rPr>
              <a:t>Certificates of Insurance:</a:t>
            </a:r>
            <a:r>
              <a:rPr lang="en-US" sz="3453" dirty="0">
                <a:solidFill>
                  <a:srgbClr val="000000"/>
                </a:solidFill>
                <a:latin typeface="Inter"/>
                <a:ea typeface="Inter"/>
                <a:cs typeface="Inter"/>
                <a:sym typeface="Inter"/>
              </a:rPr>
              <a:t> Provides quick, verified proof of active insurance coverage.</a:t>
            </a:r>
          </a:p>
          <a:p>
            <a:pPr marL="745551" lvl="1" indent="-372776" algn="l">
              <a:lnSpc>
                <a:spcPts val="5732"/>
              </a:lnSpc>
              <a:buFont typeface="Arial"/>
              <a:buChar char="•"/>
            </a:pPr>
            <a:r>
              <a:rPr lang="en-US" sz="3453" b="1" dirty="0">
                <a:solidFill>
                  <a:srgbClr val="000000"/>
                </a:solidFill>
                <a:latin typeface="Inter Bold"/>
                <a:ea typeface="Inter Bold"/>
                <a:cs typeface="Inter Bold"/>
                <a:sym typeface="Inter Bold"/>
              </a:rPr>
              <a:t>Contract Requirements: </a:t>
            </a:r>
            <a:r>
              <a:rPr lang="en-US" sz="3453" dirty="0">
                <a:solidFill>
                  <a:srgbClr val="000000"/>
                </a:solidFill>
                <a:latin typeface="Inter"/>
                <a:ea typeface="Inter"/>
                <a:cs typeface="Inter"/>
                <a:sym typeface="Inter"/>
              </a:rPr>
              <a:t>Confirms that insurance requirements are met under a contract or agreement.</a:t>
            </a:r>
          </a:p>
          <a:p>
            <a:pPr marL="745551" lvl="1" indent="-372776" algn="l">
              <a:lnSpc>
                <a:spcPts val="5732"/>
              </a:lnSpc>
              <a:buFont typeface="Arial"/>
              <a:buChar char="•"/>
            </a:pPr>
            <a:r>
              <a:rPr lang="en-US" sz="3453" b="1" dirty="0">
                <a:solidFill>
                  <a:srgbClr val="000000"/>
                </a:solidFill>
                <a:latin typeface="Inter Bold"/>
                <a:ea typeface="Inter Bold"/>
                <a:cs typeface="Inter Bold"/>
                <a:sym typeface="Inter Bold"/>
              </a:rPr>
              <a:t>At-a-Glance Summary:</a:t>
            </a:r>
            <a:r>
              <a:rPr lang="en-US" sz="3453" dirty="0">
                <a:solidFill>
                  <a:srgbClr val="000000"/>
                </a:solidFill>
                <a:latin typeface="Inter"/>
                <a:ea typeface="Inter"/>
                <a:cs typeface="Inter"/>
                <a:sym typeface="Inter"/>
              </a:rPr>
              <a:t> Provides key information, including:</a:t>
            </a:r>
          </a:p>
          <a:p>
            <a:pPr marL="1491103" lvl="2" indent="-497034" algn="l">
              <a:lnSpc>
                <a:spcPts val="5732"/>
              </a:lnSpc>
              <a:buFont typeface="Arial"/>
              <a:buChar char="⚬"/>
            </a:pPr>
            <a:r>
              <a:rPr lang="en-US" sz="3453" dirty="0">
                <a:solidFill>
                  <a:srgbClr val="000000"/>
                </a:solidFill>
                <a:latin typeface="Inter"/>
                <a:ea typeface="Inter"/>
                <a:cs typeface="Inter"/>
                <a:sym typeface="Inter"/>
              </a:rPr>
              <a:t>Policy limits</a:t>
            </a:r>
          </a:p>
          <a:p>
            <a:pPr marL="1491103" lvl="2" indent="-497034" algn="l">
              <a:lnSpc>
                <a:spcPts val="5732"/>
              </a:lnSpc>
              <a:buFont typeface="Arial"/>
              <a:buChar char="⚬"/>
            </a:pPr>
            <a:r>
              <a:rPr lang="en-US" sz="3453" dirty="0">
                <a:solidFill>
                  <a:srgbClr val="000000"/>
                </a:solidFill>
                <a:latin typeface="Inter"/>
                <a:ea typeface="Inter"/>
                <a:cs typeface="Inter"/>
                <a:sym typeface="Inter"/>
              </a:rPr>
              <a:t>Effective dates</a:t>
            </a:r>
          </a:p>
          <a:p>
            <a:pPr marL="1491103" lvl="2" indent="-497034" algn="l">
              <a:lnSpc>
                <a:spcPts val="5732"/>
              </a:lnSpc>
              <a:buFont typeface="Arial"/>
              <a:buChar char="⚬"/>
            </a:pPr>
            <a:r>
              <a:rPr lang="en-US" sz="3453" dirty="0">
                <a:solidFill>
                  <a:srgbClr val="000000"/>
                </a:solidFill>
                <a:latin typeface="Inter"/>
                <a:ea typeface="Inter"/>
                <a:cs typeface="Inter"/>
                <a:sym typeface="Inter"/>
              </a:rPr>
              <a:t>Types of coverage</a:t>
            </a:r>
          </a:p>
          <a:p>
            <a:pPr algn="l">
              <a:lnSpc>
                <a:spcPts val="5732"/>
              </a:lnSpc>
            </a:pPr>
            <a:endParaRPr lang="en-US" sz="3453" dirty="0">
              <a:solidFill>
                <a:srgbClr val="000000"/>
              </a:solidFill>
              <a:latin typeface="Inter"/>
              <a:ea typeface="Inter"/>
              <a:cs typeface="Inter"/>
              <a:sym typeface="Inter"/>
            </a:endParaRPr>
          </a:p>
        </p:txBody>
      </p:sp>
      <p:sp>
        <p:nvSpPr>
          <p:cNvPr id="13" name="Slide Number Placeholder 12">
            <a:extLst>
              <a:ext uri="{FF2B5EF4-FFF2-40B4-BE49-F238E27FC236}">
                <a16:creationId xmlns:a16="http://schemas.microsoft.com/office/drawing/2014/main" id="{6E2C75AF-3B83-4098-8032-81B09C88801C}"/>
              </a:ext>
            </a:extLst>
          </p:cNvPr>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13332101" y="-5860688"/>
            <a:ext cx="10892694" cy="9427132"/>
          </a:xfrm>
          <a:custGeom>
            <a:avLst/>
            <a:gdLst/>
            <a:ahLst/>
            <a:cxnLst/>
            <a:rect l="l" t="t" r="r" b="b"/>
            <a:pathLst>
              <a:path w="10892694" h="9427132">
                <a:moveTo>
                  <a:pt x="0" y="0"/>
                </a:moveTo>
                <a:lnTo>
                  <a:pt x="10892694" y="0"/>
                </a:lnTo>
                <a:lnTo>
                  <a:pt x="10892694" y="9427131"/>
                </a:lnTo>
                <a:lnTo>
                  <a:pt x="0" y="94271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1435565" y="695006"/>
            <a:ext cx="14048469" cy="904538"/>
          </a:xfrm>
          <a:prstGeom prst="rect">
            <a:avLst/>
          </a:prstGeom>
        </p:spPr>
        <p:txBody>
          <a:bodyPr lIns="0" tIns="0" rIns="0" bIns="0" rtlCol="0" anchor="t">
            <a:spAutoFit/>
          </a:bodyPr>
          <a:lstStyle/>
          <a:p>
            <a:pPr algn="l">
              <a:lnSpc>
                <a:spcPts val="7060"/>
              </a:lnSpc>
            </a:pPr>
            <a:r>
              <a:rPr lang="en-US" sz="6139" b="1">
                <a:solidFill>
                  <a:srgbClr val="000000"/>
                </a:solidFill>
                <a:latin typeface="Inter Bold"/>
                <a:ea typeface="Inter Bold"/>
                <a:cs typeface="Inter Bold"/>
                <a:sym typeface="Inter Bold"/>
              </a:rPr>
              <a:t>Importance </a:t>
            </a:r>
          </a:p>
        </p:txBody>
      </p:sp>
      <p:sp>
        <p:nvSpPr>
          <p:cNvPr id="4" name="Freeform 4"/>
          <p:cNvSpPr/>
          <p:nvPr/>
        </p:nvSpPr>
        <p:spPr>
          <a:xfrm rot="8487042">
            <a:off x="13516086" y="7560687"/>
            <a:ext cx="8200413" cy="7097085"/>
          </a:xfrm>
          <a:custGeom>
            <a:avLst/>
            <a:gdLst/>
            <a:ahLst/>
            <a:cxnLst/>
            <a:rect l="l" t="t" r="r" b="b"/>
            <a:pathLst>
              <a:path w="8200413" h="7097085">
                <a:moveTo>
                  <a:pt x="0" y="0"/>
                </a:moveTo>
                <a:lnTo>
                  <a:pt x="8200413" y="0"/>
                </a:lnTo>
                <a:lnTo>
                  <a:pt x="8200413" y="7097085"/>
                </a:lnTo>
                <a:lnTo>
                  <a:pt x="0" y="70970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179950">
            <a:off x="2712790" y="8162459"/>
            <a:ext cx="3528805" cy="3054021"/>
          </a:xfrm>
          <a:custGeom>
            <a:avLst/>
            <a:gdLst/>
            <a:ahLst/>
            <a:cxnLst/>
            <a:rect l="l" t="t" r="r" b="b"/>
            <a:pathLst>
              <a:path w="3528805" h="3054021">
                <a:moveTo>
                  <a:pt x="0" y="0"/>
                </a:moveTo>
                <a:lnTo>
                  <a:pt x="3528805" y="0"/>
                </a:lnTo>
                <a:lnTo>
                  <a:pt x="3528805" y="3054020"/>
                </a:lnTo>
                <a:lnTo>
                  <a:pt x="0" y="305402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Freeform 7"/>
          <p:cNvSpPr/>
          <p:nvPr/>
        </p:nvSpPr>
        <p:spPr>
          <a:xfrm>
            <a:off x="15678776" y="9044309"/>
            <a:ext cx="2155634" cy="848912"/>
          </a:xfrm>
          <a:custGeom>
            <a:avLst/>
            <a:gdLst/>
            <a:ahLst/>
            <a:cxnLst/>
            <a:rect l="l" t="t" r="r" b="b"/>
            <a:pathLst>
              <a:path w="2155634" h="848912">
                <a:moveTo>
                  <a:pt x="0" y="0"/>
                </a:moveTo>
                <a:lnTo>
                  <a:pt x="2155634" y="0"/>
                </a:lnTo>
                <a:lnTo>
                  <a:pt x="2155634" y="848912"/>
                </a:lnTo>
                <a:lnTo>
                  <a:pt x="0" y="848912"/>
                </a:lnTo>
                <a:lnTo>
                  <a:pt x="0" y="0"/>
                </a:lnTo>
                <a:close/>
              </a:path>
            </a:pathLst>
          </a:custGeom>
          <a:blipFill>
            <a:blip r:embed="rId8"/>
            <a:stretch>
              <a:fillRect/>
            </a:stretch>
          </a:blipFill>
        </p:spPr>
      </p:sp>
      <p:sp>
        <p:nvSpPr>
          <p:cNvPr id="8" name="TextBox 8"/>
          <p:cNvSpPr txBox="1"/>
          <p:nvPr/>
        </p:nvSpPr>
        <p:spPr>
          <a:xfrm>
            <a:off x="1028700" y="2196369"/>
            <a:ext cx="13707069" cy="5741863"/>
          </a:xfrm>
          <a:prstGeom prst="rect">
            <a:avLst/>
          </a:prstGeom>
        </p:spPr>
        <p:txBody>
          <a:bodyPr lIns="0" tIns="0" rIns="0" bIns="0" rtlCol="0" anchor="t">
            <a:spAutoFit/>
          </a:bodyPr>
          <a:lstStyle/>
          <a:p>
            <a:pPr marL="745551" lvl="1" indent="-372776" algn="l">
              <a:lnSpc>
                <a:spcPts val="5732"/>
              </a:lnSpc>
              <a:buFont typeface="Arial"/>
              <a:buChar char="•"/>
            </a:pPr>
            <a:r>
              <a:rPr lang="en-US" sz="3453" b="1">
                <a:solidFill>
                  <a:srgbClr val="000000"/>
                </a:solidFill>
                <a:latin typeface="Inter Bold"/>
                <a:ea typeface="Inter Bold"/>
                <a:cs typeface="Inter Bold"/>
                <a:sym typeface="Inter Bold"/>
              </a:rPr>
              <a:t>Protects the District:</a:t>
            </a:r>
            <a:r>
              <a:rPr lang="en-US" sz="3453">
                <a:solidFill>
                  <a:srgbClr val="000000"/>
                </a:solidFill>
                <a:latin typeface="Inter"/>
                <a:ea typeface="Inter"/>
                <a:cs typeface="Inter"/>
                <a:sym typeface="Inter"/>
              </a:rPr>
              <a:t> A COI helps verify that hired contractors and vendors have appropriate insurance coverage.</a:t>
            </a:r>
          </a:p>
          <a:p>
            <a:pPr marL="745551" lvl="1" indent="-372776" algn="l">
              <a:lnSpc>
                <a:spcPts val="5732"/>
              </a:lnSpc>
              <a:buFont typeface="Arial"/>
              <a:buChar char="•"/>
            </a:pPr>
            <a:r>
              <a:rPr lang="en-US" sz="3453" b="1">
                <a:solidFill>
                  <a:srgbClr val="000000"/>
                </a:solidFill>
                <a:latin typeface="Inter Bold"/>
                <a:ea typeface="Inter Bold"/>
                <a:cs typeface="Inter Bold"/>
                <a:sym typeface="Inter Bold"/>
              </a:rPr>
              <a:t>Protects Against Out-of-Pocket Costs:</a:t>
            </a:r>
            <a:r>
              <a:rPr lang="en-US" sz="3453">
                <a:solidFill>
                  <a:srgbClr val="000000"/>
                </a:solidFill>
                <a:latin typeface="Inter"/>
                <a:ea typeface="Inter"/>
                <a:cs typeface="Inter"/>
                <a:sym typeface="Inter"/>
              </a:rPr>
              <a:t> Proper insurance can help protect the district when a contractor or vendor causes property damage or injury.</a:t>
            </a:r>
          </a:p>
          <a:p>
            <a:pPr marL="745551" lvl="1" indent="-372776" algn="l">
              <a:lnSpc>
                <a:spcPts val="5732"/>
              </a:lnSpc>
              <a:buFont typeface="Arial"/>
              <a:buChar char="•"/>
            </a:pPr>
            <a:r>
              <a:rPr lang="en-US" sz="3453" b="1">
                <a:solidFill>
                  <a:srgbClr val="000000"/>
                </a:solidFill>
                <a:latin typeface="Inter Bold"/>
                <a:ea typeface="Inter Bold"/>
                <a:cs typeface="Inter Bold"/>
                <a:sym typeface="Inter Bold"/>
              </a:rPr>
              <a:t>Before Work Begins:</a:t>
            </a:r>
            <a:r>
              <a:rPr lang="en-US" sz="3453">
                <a:solidFill>
                  <a:srgbClr val="000000"/>
                </a:solidFill>
                <a:latin typeface="Inter"/>
                <a:ea typeface="Inter"/>
                <a:cs typeface="Inter"/>
                <a:sym typeface="Inter"/>
              </a:rPr>
              <a:t> Many leases, project bids and agreements require a valid COI before work can start.</a:t>
            </a:r>
          </a:p>
          <a:p>
            <a:pPr algn="l">
              <a:lnSpc>
                <a:spcPts val="5732"/>
              </a:lnSpc>
            </a:pPr>
            <a:endParaRPr lang="en-US" sz="3453">
              <a:solidFill>
                <a:srgbClr val="000000"/>
              </a:solidFill>
              <a:latin typeface="Inter"/>
              <a:ea typeface="Inter"/>
              <a:cs typeface="Inter"/>
              <a:sym typeface="Inter"/>
            </a:endParaRPr>
          </a:p>
        </p:txBody>
      </p:sp>
      <p:sp>
        <p:nvSpPr>
          <p:cNvPr id="13" name="Slide Number Placeholder 12">
            <a:extLst>
              <a:ext uri="{FF2B5EF4-FFF2-40B4-BE49-F238E27FC236}">
                <a16:creationId xmlns:a16="http://schemas.microsoft.com/office/drawing/2014/main" id="{7D2C64DE-5CA6-4511-A47E-ABED7410BA77}"/>
              </a:ext>
            </a:extLst>
          </p:cNvPr>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13592933" y="-6442543"/>
            <a:ext cx="10892694" cy="9427132"/>
          </a:xfrm>
          <a:custGeom>
            <a:avLst/>
            <a:gdLst/>
            <a:ahLst/>
            <a:cxnLst/>
            <a:rect l="l" t="t" r="r" b="b"/>
            <a:pathLst>
              <a:path w="10892694" h="9427132">
                <a:moveTo>
                  <a:pt x="0" y="0"/>
                </a:moveTo>
                <a:lnTo>
                  <a:pt x="10892694" y="0"/>
                </a:lnTo>
                <a:lnTo>
                  <a:pt x="10892694" y="9427131"/>
                </a:lnTo>
                <a:lnTo>
                  <a:pt x="0" y="94271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1028700" y="590719"/>
            <a:ext cx="14048469" cy="904538"/>
          </a:xfrm>
          <a:prstGeom prst="rect">
            <a:avLst/>
          </a:prstGeom>
        </p:spPr>
        <p:txBody>
          <a:bodyPr lIns="0" tIns="0" rIns="0" bIns="0" rtlCol="0" anchor="t">
            <a:spAutoFit/>
          </a:bodyPr>
          <a:lstStyle/>
          <a:p>
            <a:pPr algn="l">
              <a:lnSpc>
                <a:spcPts val="7060"/>
              </a:lnSpc>
            </a:pPr>
            <a:r>
              <a:rPr lang="en-US" sz="6139" b="1" dirty="0">
                <a:solidFill>
                  <a:srgbClr val="000000"/>
                </a:solidFill>
                <a:latin typeface="Inter Bold"/>
                <a:ea typeface="Inter Bold"/>
                <a:cs typeface="Inter Bold"/>
                <a:sym typeface="Inter Bold"/>
              </a:rPr>
              <a:t>Suggested Minimum Limits</a:t>
            </a:r>
          </a:p>
        </p:txBody>
      </p:sp>
      <p:sp>
        <p:nvSpPr>
          <p:cNvPr id="4" name="Freeform 4"/>
          <p:cNvSpPr/>
          <p:nvPr/>
        </p:nvSpPr>
        <p:spPr>
          <a:xfrm rot="8487042">
            <a:off x="13516086" y="7560687"/>
            <a:ext cx="8200413" cy="7097085"/>
          </a:xfrm>
          <a:custGeom>
            <a:avLst/>
            <a:gdLst/>
            <a:ahLst/>
            <a:cxnLst/>
            <a:rect l="l" t="t" r="r" b="b"/>
            <a:pathLst>
              <a:path w="8200413" h="7097085">
                <a:moveTo>
                  <a:pt x="0" y="0"/>
                </a:moveTo>
                <a:lnTo>
                  <a:pt x="8200413" y="0"/>
                </a:lnTo>
                <a:lnTo>
                  <a:pt x="8200413" y="7097085"/>
                </a:lnTo>
                <a:lnTo>
                  <a:pt x="0" y="70970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10586722">
            <a:off x="-947174" y="9364535"/>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15678776" y="9044309"/>
            <a:ext cx="2155634" cy="848912"/>
          </a:xfrm>
          <a:custGeom>
            <a:avLst/>
            <a:gdLst/>
            <a:ahLst/>
            <a:cxnLst/>
            <a:rect l="l" t="t" r="r" b="b"/>
            <a:pathLst>
              <a:path w="2155634" h="848912">
                <a:moveTo>
                  <a:pt x="0" y="0"/>
                </a:moveTo>
                <a:lnTo>
                  <a:pt x="2155634" y="0"/>
                </a:lnTo>
                <a:lnTo>
                  <a:pt x="2155634" y="848912"/>
                </a:lnTo>
                <a:lnTo>
                  <a:pt x="0" y="848912"/>
                </a:lnTo>
                <a:lnTo>
                  <a:pt x="0" y="0"/>
                </a:lnTo>
                <a:close/>
              </a:path>
            </a:pathLst>
          </a:custGeom>
          <a:blipFill>
            <a:blip r:embed="rId8"/>
            <a:stretch>
              <a:fillRect/>
            </a:stretch>
          </a:blipFill>
        </p:spPr>
      </p:sp>
      <p:sp>
        <p:nvSpPr>
          <p:cNvPr id="7" name="TextBox 7"/>
          <p:cNvSpPr txBox="1"/>
          <p:nvPr/>
        </p:nvSpPr>
        <p:spPr>
          <a:xfrm>
            <a:off x="992841" y="2068112"/>
            <a:ext cx="16174200" cy="5882059"/>
          </a:xfrm>
          <a:prstGeom prst="rect">
            <a:avLst/>
          </a:prstGeom>
        </p:spPr>
        <p:txBody>
          <a:bodyPr wrap="square" lIns="0" tIns="0" rIns="0" bIns="0" rtlCol="0" anchor="t">
            <a:spAutoFit/>
          </a:bodyPr>
          <a:lstStyle/>
          <a:p>
            <a:pPr marL="551246" lvl="1" indent="-275623" algn="l">
              <a:lnSpc>
                <a:spcPts val="4238"/>
              </a:lnSpc>
              <a:buFont typeface="Arial"/>
              <a:buChar char="•"/>
            </a:pPr>
            <a:r>
              <a:rPr lang="en-US" sz="3000" b="1" dirty="0">
                <a:solidFill>
                  <a:srgbClr val="000000"/>
                </a:solidFill>
                <a:latin typeface="Inter Bold"/>
                <a:ea typeface="Inter Bold"/>
                <a:cs typeface="Inter Bold"/>
                <a:sym typeface="Inter Bold"/>
              </a:rPr>
              <a:t>Workers’ Compensation</a:t>
            </a:r>
          </a:p>
          <a:p>
            <a:pPr marL="1102492" lvl="2" indent="-367497" algn="l">
              <a:lnSpc>
                <a:spcPts val="4238"/>
              </a:lnSpc>
              <a:buFont typeface="Arial"/>
              <a:buChar char="⚬"/>
            </a:pPr>
            <a:r>
              <a:rPr lang="en-US" sz="3000" dirty="0">
                <a:solidFill>
                  <a:srgbClr val="000000"/>
                </a:solidFill>
                <a:latin typeface="Inter"/>
                <a:ea typeface="Inter"/>
                <a:cs typeface="Inter"/>
                <a:sym typeface="Inter"/>
              </a:rPr>
              <a:t>Statutory coverage, including occupational disease, as required by New Jersey law</a:t>
            </a:r>
          </a:p>
          <a:p>
            <a:pPr marL="1102492" lvl="2" indent="-367497" algn="l">
              <a:lnSpc>
                <a:spcPts val="4238"/>
              </a:lnSpc>
              <a:buFont typeface="Arial"/>
              <a:buChar char="⚬"/>
            </a:pPr>
            <a:r>
              <a:rPr lang="en-US" sz="3000" dirty="0">
                <a:solidFill>
                  <a:srgbClr val="000000"/>
                </a:solidFill>
                <a:latin typeface="Inter"/>
                <a:ea typeface="Inter"/>
                <a:cs typeface="Inter"/>
                <a:sym typeface="Inter"/>
              </a:rPr>
              <a:t>Covers all individuals providing services under the contract</a:t>
            </a:r>
          </a:p>
          <a:p>
            <a:pPr marL="1102492" lvl="2" indent="-367497" algn="l">
              <a:lnSpc>
                <a:spcPts val="4238"/>
              </a:lnSpc>
              <a:buFont typeface="Arial"/>
              <a:buChar char="⚬"/>
            </a:pPr>
            <a:endParaRPr lang="en-US" sz="3000" dirty="0">
              <a:solidFill>
                <a:srgbClr val="000000"/>
              </a:solidFill>
              <a:latin typeface="Inter"/>
              <a:ea typeface="Inter"/>
              <a:cs typeface="Inter"/>
              <a:sym typeface="Inter"/>
            </a:endParaRPr>
          </a:p>
          <a:p>
            <a:pPr marL="551246" lvl="1" indent="-275623" algn="l">
              <a:lnSpc>
                <a:spcPts val="4238"/>
              </a:lnSpc>
              <a:buFont typeface="Arial"/>
              <a:buChar char="•"/>
            </a:pPr>
            <a:r>
              <a:rPr lang="en-US" sz="3000" b="1" dirty="0">
                <a:solidFill>
                  <a:srgbClr val="000000"/>
                </a:solidFill>
                <a:latin typeface="Inter Bold"/>
                <a:ea typeface="Inter Bold"/>
                <a:cs typeface="Inter Bold"/>
                <a:sym typeface="Inter Bold"/>
              </a:rPr>
              <a:t>Employers’ Liability</a:t>
            </a:r>
          </a:p>
          <a:p>
            <a:pPr marL="1102492" lvl="2" indent="-367497" algn="l">
              <a:lnSpc>
                <a:spcPts val="4238"/>
              </a:lnSpc>
              <a:buFont typeface="Arial"/>
              <a:buChar char="⚬"/>
            </a:pPr>
            <a:r>
              <a:rPr lang="en-US" sz="3000" dirty="0">
                <a:solidFill>
                  <a:srgbClr val="000000"/>
                </a:solidFill>
                <a:latin typeface="Inter"/>
                <a:ea typeface="Inter"/>
                <a:cs typeface="Inter"/>
                <a:sym typeface="Inter"/>
              </a:rPr>
              <a:t>$1,000,000 each accident — bodily injury by accident</a:t>
            </a:r>
          </a:p>
          <a:p>
            <a:pPr marL="1102492" lvl="2" indent="-367497" algn="l">
              <a:lnSpc>
                <a:spcPts val="4238"/>
              </a:lnSpc>
              <a:buFont typeface="Arial"/>
              <a:buChar char="⚬"/>
            </a:pPr>
            <a:r>
              <a:rPr lang="en-US" sz="3000" dirty="0">
                <a:solidFill>
                  <a:srgbClr val="000000"/>
                </a:solidFill>
                <a:latin typeface="Inter"/>
                <a:ea typeface="Inter"/>
                <a:cs typeface="Inter"/>
                <a:sym typeface="Inter"/>
              </a:rPr>
              <a:t>$1,000,000 policy limit — bodily injury by disease</a:t>
            </a:r>
          </a:p>
          <a:p>
            <a:pPr marL="734995" lvl="2" algn="l">
              <a:lnSpc>
                <a:spcPts val="4238"/>
              </a:lnSpc>
            </a:pPr>
            <a:endParaRPr lang="en-US" sz="3000" dirty="0">
              <a:solidFill>
                <a:srgbClr val="000000"/>
              </a:solidFill>
              <a:latin typeface="Inter"/>
              <a:ea typeface="Inter"/>
              <a:cs typeface="Inter"/>
              <a:sym typeface="Inter"/>
            </a:endParaRPr>
          </a:p>
          <a:p>
            <a:pPr marL="551246" lvl="1" indent="-275623" algn="l">
              <a:lnSpc>
                <a:spcPts val="4238"/>
              </a:lnSpc>
              <a:buFont typeface="Arial"/>
              <a:buChar char="•"/>
            </a:pPr>
            <a:r>
              <a:rPr lang="en-US" sz="3000" b="1" dirty="0">
                <a:solidFill>
                  <a:srgbClr val="000000"/>
                </a:solidFill>
                <a:latin typeface="Inter Bold"/>
                <a:ea typeface="Inter Bold"/>
                <a:cs typeface="Inter Bold"/>
                <a:sym typeface="Inter Bold"/>
              </a:rPr>
              <a:t>Commercial General Liability</a:t>
            </a:r>
          </a:p>
          <a:p>
            <a:pPr marL="1102492" lvl="2" indent="-367497" algn="l">
              <a:lnSpc>
                <a:spcPts val="4238"/>
              </a:lnSpc>
              <a:buFont typeface="Arial"/>
              <a:buChar char="⚬"/>
            </a:pPr>
            <a:r>
              <a:rPr lang="en-US" sz="3000" dirty="0">
                <a:solidFill>
                  <a:srgbClr val="000000"/>
                </a:solidFill>
                <a:latin typeface="Inter"/>
                <a:ea typeface="Inter"/>
                <a:cs typeface="Inter"/>
                <a:sym typeface="Inter"/>
              </a:rPr>
              <a:t>$1,000,000 each occurrence</a:t>
            </a:r>
          </a:p>
          <a:p>
            <a:pPr marL="1102492" lvl="2" indent="-367497" algn="l">
              <a:lnSpc>
                <a:spcPts val="4238"/>
              </a:lnSpc>
              <a:buFont typeface="Arial"/>
              <a:buChar char="⚬"/>
            </a:pPr>
            <a:r>
              <a:rPr lang="en-US" sz="3000" dirty="0">
                <a:solidFill>
                  <a:srgbClr val="000000"/>
                </a:solidFill>
                <a:latin typeface="Inter"/>
                <a:ea typeface="Inter"/>
                <a:cs typeface="Inter"/>
                <a:sym typeface="Inter"/>
              </a:rPr>
              <a:t>$2,000,000 aggregate</a:t>
            </a:r>
          </a:p>
        </p:txBody>
      </p:sp>
      <p:sp>
        <p:nvSpPr>
          <p:cNvPr id="10" name="TextBox 9">
            <a:extLst>
              <a:ext uri="{FF2B5EF4-FFF2-40B4-BE49-F238E27FC236}">
                <a16:creationId xmlns:a16="http://schemas.microsoft.com/office/drawing/2014/main" id="{75F172A0-7729-4173-BD53-E3E75D57B522}"/>
              </a:ext>
            </a:extLst>
          </p:cNvPr>
          <p:cNvSpPr txBox="1"/>
          <p:nvPr/>
        </p:nvSpPr>
        <p:spPr>
          <a:xfrm>
            <a:off x="2299834" y="8938032"/>
            <a:ext cx="11506200" cy="1200329"/>
          </a:xfrm>
          <a:prstGeom prst="rect">
            <a:avLst/>
          </a:prstGeom>
          <a:noFill/>
        </p:spPr>
        <p:txBody>
          <a:bodyPr wrap="square">
            <a:spAutoFit/>
          </a:bodyPr>
          <a:lstStyle/>
          <a:p>
            <a:pPr algn="just"/>
            <a:r>
              <a:rPr lang="en-US" sz="1800" dirty="0">
                <a:effectLst/>
                <a:latin typeface="Inter" panose="02000503000000020004" pitchFamily="2" charset="0"/>
                <a:ea typeface="Inter" panose="02000503000000020004" pitchFamily="2" charset="0"/>
              </a:rPr>
              <a:t>This is not risk management advice. Suggested insurance limits are based on the scope and nature of the vendor’s services and intended use. Appropriate limits may vary based on the specific contract, exposures, and circumstances. Consult your broker or risk manager for guidance on appropriate limits and any questions regarding NJSIG coverage.</a:t>
            </a:r>
          </a:p>
        </p:txBody>
      </p:sp>
      <p:sp>
        <p:nvSpPr>
          <p:cNvPr id="14" name="Slide Number Placeholder 13">
            <a:extLst>
              <a:ext uri="{FF2B5EF4-FFF2-40B4-BE49-F238E27FC236}">
                <a16:creationId xmlns:a16="http://schemas.microsoft.com/office/drawing/2014/main" id="{8E37B23B-5A43-4DA4-9FE0-2AF91ABB5309}"/>
              </a:ext>
            </a:extLst>
          </p:cNvPr>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13592933" y="-6442543"/>
            <a:ext cx="10892694" cy="9427132"/>
          </a:xfrm>
          <a:custGeom>
            <a:avLst/>
            <a:gdLst/>
            <a:ahLst/>
            <a:cxnLst/>
            <a:rect l="l" t="t" r="r" b="b"/>
            <a:pathLst>
              <a:path w="10892694" h="9427132">
                <a:moveTo>
                  <a:pt x="0" y="0"/>
                </a:moveTo>
                <a:lnTo>
                  <a:pt x="10892694" y="0"/>
                </a:lnTo>
                <a:lnTo>
                  <a:pt x="10892694" y="9427131"/>
                </a:lnTo>
                <a:lnTo>
                  <a:pt x="0" y="94271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1028700" y="590719"/>
            <a:ext cx="14048469" cy="904538"/>
          </a:xfrm>
          <a:prstGeom prst="rect">
            <a:avLst/>
          </a:prstGeom>
        </p:spPr>
        <p:txBody>
          <a:bodyPr lIns="0" tIns="0" rIns="0" bIns="0" rtlCol="0" anchor="t">
            <a:spAutoFit/>
          </a:bodyPr>
          <a:lstStyle/>
          <a:p>
            <a:pPr algn="l">
              <a:lnSpc>
                <a:spcPts val="7060"/>
              </a:lnSpc>
            </a:pPr>
            <a:r>
              <a:rPr lang="en-US" sz="6139" b="1" dirty="0">
                <a:solidFill>
                  <a:srgbClr val="000000"/>
                </a:solidFill>
                <a:latin typeface="Inter Bold"/>
                <a:ea typeface="Inter Bold"/>
                <a:cs typeface="Inter Bold"/>
                <a:sym typeface="Inter Bold"/>
              </a:rPr>
              <a:t>Suggested Minimum Limits</a:t>
            </a:r>
          </a:p>
        </p:txBody>
      </p:sp>
      <p:sp>
        <p:nvSpPr>
          <p:cNvPr id="4" name="Freeform 4"/>
          <p:cNvSpPr/>
          <p:nvPr/>
        </p:nvSpPr>
        <p:spPr>
          <a:xfrm rot="8487042">
            <a:off x="13516086" y="7560687"/>
            <a:ext cx="8200413" cy="7097085"/>
          </a:xfrm>
          <a:custGeom>
            <a:avLst/>
            <a:gdLst/>
            <a:ahLst/>
            <a:cxnLst/>
            <a:rect l="l" t="t" r="r" b="b"/>
            <a:pathLst>
              <a:path w="8200413" h="7097085">
                <a:moveTo>
                  <a:pt x="0" y="0"/>
                </a:moveTo>
                <a:lnTo>
                  <a:pt x="8200413" y="0"/>
                </a:lnTo>
                <a:lnTo>
                  <a:pt x="8200413" y="7097085"/>
                </a:lnTo>
                <a:lnTo>
                  <a:pt x="0" y="70970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10586722">
            <a:off x="-947174" y="9364535"/>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15678776" y="9044309"/>
            <a:ext cx="2155634" cy="848912"/>
          </a:xfrm>
          <a:custGeom>
            <a:avLst/>
            <a:gdLst/>
            <a:ahLst/>
            <a:cxnLst/>
            <a:rect l="l" t="t" r="r" b="b"/>
            <a:pathLst>
              <a:path w="2155634" h="848912">
                <a:moveTo>
                  <a:pt x="0" y="0"/>
                </a:moveTo>
                <a:lnTo>
                  <a:pt x="2155634" y="0"/>
                </a:lnTo>
                <a:lnTo>
                  <a:pt x="2155634" y="848912"/>
                </a:lnTo>
                <a:lnTo>
                  <a:pt x="0" y="848912"/>
                </a:lnTo>
                <a:lnTo>
                  <a:pt x="0" y="0"/>
                </a:lnTo>
                <a:close/>
              </a:path>
            </a:pathLst>
          </a:custGeom>
          <a:blipFill>
            <a:blip r:embed="rId8"/>
            <a:stretch>
              <a:fillRect/>
            </a:stretch>
          </a:blipFill>
        </p:spPr>
      </p:sp>
      <p:sp>
        <p:nvSpPr>
          <p:cNvPr id="7" name="TextBox 7"/>
          <p:cNvSpPr txBox="1"/>
          <p:nvPr/>
        </p:nvSpPr>
        <p:spPr>
          <a:xfrm>
            <a:off x="1028700" y="2187762"/>
            <a:ext cx="14390340" cy="3727624"/>
          </a:xfrm>
          <a:prstGeom prst="rect">
            <a:avLst/>
          </a:prstGeom>
        </p:spPr>
        <p:txBody>
          <a:bodyPr wrap="square" lIns="0" tIns="0" rIns="0" bIns="0" rtlCol="0" anchor="t">
            <a:spAutoFit/>
          </a:bodyPr>
          <a:lstStyle/>
          <a:p>
            <a:pPr marL="551246" lvl="1" indent="-275623" algn="l">
              <a:lnSpc>
                <a:spcPts val="4238"/>
              </a:lnSpc>
              <a:buFont typeface="Arial"/>
              <a:buChar char="•"/>
            </a:pPr>
            <a:r>
              <a:rPr lang="en-US" sz="3000" b="1" dirty="0">
                <a:solidFill>
                  <a:srgbClr val="000000"/>
                </a:solidFill>
                <a:latin typeface="Inter Bold"/>
                <a:ea typeface="Inter Bold"/>
                <a:cs typeface="Inter Bold"/>
                <a:sym typeface="Inter Bold"/>
              </a:rPr>
              <a:t>Errors &amp; Omissions (E&amp;O)</a:t>
            </a:r>
          </a:p>
          <a:p>
            <a:pPr marL="1102492" lvl="2" indent="-367497" algn="l">
              <a:lnSpc>
                <a:spcPts val="4238"/>
              </a:lnSpc>
              <a:buFont typeface="Arial"/>
              <a:buChar char="⚬"/>
            </a:pPr>
            <a:r>
              <a:rPr lang="en-US" sz="3000" dirty="0">
                <a:solidFill>
                  <a:srgbClr val="000000"/>
                </a:solidFill>
                <a:latin typeface="Inter"/>
                <a:ea typeface="Inter"/>
                <a:cs typeface="Inter"/>
                <a:sym typeface="Inter"/>
              </a:rPr>
              <a:t>$1,000,000 per claim</a:t>
            </a:r>
          </a:p>
          <a:p>
            <a:pPr marL="1102492" lvl="2" indent="-367497" algn="l">
              <a:lnSpc>
                <a:spcPts val="4238"/>
              </a:lnSpc>
              <a:buFont typeface="Arial"/>
              <a:buChar char="⚬"/>
            </a:pPr>
            <a:r>
              <a:rPr lang="en-US" sz="3000" dirty="0">
                <a:solidFill>
                  <a:srgbClr val="000000"/>
                </a:solidFill>
                <a:latin typeface="Inter"/>
                <a:ea typeface="Inter"/>
                <a:cs typeface="Inter"/>
                <a:sym typeface="Inter"/>
              </a:rPr>
              <a:t>$2,000,000 aggregate</a:t>
            </a:r>
          </a:p>
          <a:p>
            <a:pPr marL="734995" lvl="2" algn="l">
              <a:lnSpc>
                <a:spcPts val="4238"/>
              </a:lnSpc>
            </a:pPr>
            <a:endParaRPr lang="en-US" sz="3000" dirty="0">
              <a:solidFill>
                <a:srgbClr val="000000"/>
              </a:solidFill>
              <a:latin typeface="Inter"/>
              <a:ea typeface="Inter"/>
              <a:cs typeface="Inter"/>
              <a:sym typeface="Inter"/>
            </a:endParaRPr>
          </a:p>
          <a:p>
            <a:pPr marL="551246" lvl="1" indent="-275623" algn="l">
              <a:lnSpc>
                <a:spcPts val="4238"/>
              </a:lnSpc>
              <a:buFont typeface="Arial"/>
              <a:buChar char="•"/>
            </a:pPr>
            <a:r>
              <a:rPr lang="en-US" sz="3000" b="1" dirty="0">
                <a:solidFill>
                  <a:srgbClr val="000000"/>
                </a:solidFill>
                <a:latin typeface="Inter Bold"/>
                <a:ea typeface="Inter Bold"/>
                <a:cs typeface="Inter Bold"/>
                <a:sym typeface="Inter Bold"/>
              </a:rPr>
              <a:t>Crime</a:t>
            </a:r>
          </a:p>
          <a:p>
            <a:pPr marL="1102492" lvl="2" indent="-367497" algn="l">
              <a:lnSpc>
                <a:spcPts val="4238"/>
              </a:lnSpc>
              <a:buFont typeface="Arial"/>
              <a:buChar char="⚬"/>
            </a:pPr>
            <a:r>
              <a:rPr lang="en-US" sz="3000" dirty="0">
                <a:solidFill>
                  <a:srgbClr val="000000"/>
                </a:solidFill>
                <a:latin typeface="Inter"/>
                <a:ea typeface="Inter"/>
                <a:cs typeface="Inter"/>
                <a:sym typeface="Inter"/>
              </a:rPr>
              <a:t>$1,000,000 minimum</a:t>
            </a:r>
          </a:p>
          <a:p>
            <a:pPr marL="1102492" lvl="2" indent="-367497" algn="l">
              <a:lnSpc>
                <a:spcPts val="4238"/>
              </a:lnSpc>
              <a:buFont typeface="Arial"/>
              <a:buChar char="⚬"/>
            </a:pPr>
            <a:r>
              <a:rPr lang="en-US" sz="3000" dirty="0">
                <a:solidFill>
                  <a:srgbClr val="000000"/>
                </a:solidFill>
                <a:latin typeface="Inter"/>
                <a:ea typeface="Inter"/>
                <a:cs typeface="Inter"/>
                <a:sym typeface="Inter"/>
              </a:rPr>
              <a:t>Employee dishonesty, theft, robbery, forgery and other dishonest acts</a:t>
            </a:r>
          </a:p>
        </p:txBody>
      </p:sp>
      <p:sp>
        <p:nvSpPr>
          <p:cNvPr id="8" name="TextBox 7">
            <a:extLst>
              <a:ext uri="{FF2B5EF4-FFF2-40B4-BE49-F238E27FC236}">
                <a16:creationId xmlns:a16="http://schemas.microsoft.com/office/drawing/2014/main" id="{EF7DCA31-516D-462D-A0C8-7BF851B882BA}"/>
              </a:ext>
            </a:extLst>
          </p:cNvPr>
          <p:cNvSpPr txBox="1"/>
          <p:nvPr/>
        </p:nvSpPr>
        <p:spPr>
          <a:xfrm>
            <a:off x="2299834" y="8938032"/>
            <a:ext cx="11506200" cy="1200329"/>
          </a:xfrm>
          <a:prstGeom prst="rect">
            <a:avLst/>
          </a:prstGeom>
          <a:noFill/>
        </p:spPr>
        <p:txBody>
          <a:bodyPr wrap="square">
            <a:spAutoFit/>
          </a:bodyPr>
          <a:lstStyle/>
          <a:p>
            <a:pPr algn="just"/>
            <a:r>
              <a:rPr lang="en-US" sz="1800" dirty="0">
                <a:effectLst/>
                <a:latin typeface="Inter" panose="02000503000000020004" pitchFamily="2" charset="0"/>
                <a:ea typeface="Inter" panose="02000503000000020004" pitchFamily="2" charset="0"/>
              </a:rPr>
              <a:t>This is not risk management advice. Suggested insurance limits are based on the scope and nature of the vendor’s services and intended use. Appropriate limits may vary based on the specific contract, exposures, and circumstances. Consult your broker or risk manager for guidance on appropriate limits and any questions regarding NJSIG coverage.</a:t>
            </a:r>
          </a:p>
        </p:txBody>
      </p:sp>
      <p:sp>
        <p:nvSpPr>
          <p:cNvPr id="13" name="Slide Number Placeholder 12">
            <a:extLst>
              <a:ext uri="{FF2B5EF4-FFF2-40B4-BE49-F238E27FC236}">
                <a16:creationId xmlns:a16="http://schemas.microsoft.com/office/drawing/2014/main" id="{134304B7-ACAF-408A-B14E-3BB2644F7AE6}"/>
              </a:ext>
            </a:extLst>
          </p:cNvPr>
          <p:cNvSpPr>
            <a:spLocks noGrp="1"/>
          </p:cNvSpPr>
          <p:nvPr>
            <p:ph type="sldNum" sz="quarter" idx="12"/>
          </p:nvPr>
        </p:nvSpPr>
        <p:spPr/>
        <p:txBody>
          <a:bodyPr/>
          <a:lstStyle/>
          <a:p>
            <a:fld id="{B6F15528-21DE-4FAA-801E-634DDDAF4B2B}" type="slidenum">
              <a:rPr lang="en-US" smtClean="0"/>
              <a:pPr/>
              <a:t>31</a:t>
            </a:fld>
            <a:endParaRPr lang="en-US"/>
          </a:p>
        </p:txBody>
      </p:sp>
    </p:spTree>
    <p:extLst>
      <p:ext uri="{BB962C8B-B14F-4D97-AF65-F5344CB8AC3E}">
        <p14:creationId xmlns:p14="http://schemas.microsoft.com/office/powerpoint/2010/main" val="27137125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13011078" y="-6007869"/>
            <a:ext cx="10892694" cy="9427132"/>
          </a:xfrm>
          <a:custGeom>
            <a:avLst/>
            <a:gdLst/>
            <a:ahLst/>
            <a:cxnLst/>
            <a:rect l="l" t="t" r="r" b="b"/>
            <a:pathLst>
              <a:path w="10892694" h="9427132">
                <a:moveTo>
                  <a:pt x="0" y="0"/>
                </a:moveTo>
                <a:lnTo>
                  <a:pt x="10892694" y="0"/>
                </a:lnTo>
                <a:lnTo>
                  <a:pt x="10892694" y="9427132"/>
                </a:lnTo>
                <a:lnTo>
                  <a:pt x="0" y="94271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8487042">
            <a:off x="13516086" y="7560687"/>
            <a:ext cx="8200413" cy="7097085"/>
          </a:xfrm>
          <a:custGeom>
            <a:avLst/>
            <a:gdLst/>
            <a:ahLst/>
            <a:cxnLst/>
            <a:rect l="l" t="t" r="r" b="b"/>
            <a:pathLst>
              <a:path w="8200413" h="7097085">
                <a:moveTo>
                  <a:pt x="0" y="0"/>
                </a:moveTo>
                <a:lnTo>
                  <a:pt x="8200413" y="0"/>
                </a:lnTo>
                <a:lnTo>
                  <a:pt x="8200413" y="7097085"/>
                </a:lnTo>
                <a:lnTo>
                  <a:pt x="0" y="70970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15678776" y="9044309"/>
            <a:ext cx="2155634" cy="848912"/>
          </a:xfrm>
          <a:custGeom>
            <a:avLst/>
            <a:gdLst/>
            <a:ahLst/>
            <a:cxnLst/>
            <a:rect l="l" t="t" r="r" b="b"/>
            <a:pathLst>
              <a:path w="2155634" h="848912">
                <a:moveTo>
                  <a:pt x="0" y="0"/>
                </a:moveTo>
                <a:lnTo>
                  <a:pt x="2155634" y="0"/>
                </a:lnTo>
                <a:lnTo>
                  <a:pt x="2155634" y="848912"/>
                </a:lnTo>
                <a:lnTo>
                  <a:pt x="0" y="848912"/>
                </a:lnTo>
                <a:lnTo>
                  <a:pt x="0" y="0"/>
                </a:lnTo>
                <a:close/>
              </a:path>
            </a:pathLst>
          </a:custGeom>
          <a:blipFill>
            <a:blip r:embed="rId8"/>
            <a:stretch>
              <a:fillRect/>
            </a:stretch>
          </a:blipFill>
        </p:spPr>
      </p:sp>
      <p:sp>
        <p:nvSpPr>
          <p:cNvPr id="6" name="TextBox 6"/>
          <p:cNvSpPr txBox="1"/>
          <p:nvPr/>
        </p:nvSpPr>
        <p:spPr>
          <a:xfrm>
            <a:off x="1281711" y="2879968"/>
            <a:ext cx="17006289" cy="6215932"/>
          </a:xfrm>
          <a:prstGeom prst="rect">
            <a:avLst/>
          </a:prstGeom>
        </p:spPr>
        <p:txBody>
          <a:bodyPr lIns="0" tIns="0" rIns="0" bIns="0" rtlCol="0" anchor="t">
            <a:spAutoFit/>
          </a:bodyPr>
          <a:lstStyle/>
          <a:p>
            <a:pPr algn="l">
              <a:lnSpc>
                <a:spcPts val="4949"/>
              </a:lnSpc>
            </a:pPr>
            <a:r>
              <a:rPr lang="en-US" sz="2911" b="1" dirty="0">
                <a:solidFill>
                  <a:srgbClr val="000000"/>
                </a:solidFill>
                <a:latin typeface="Inter Bold"/>
                <a:ea typeface="Inter Bold"/>
                <a:cs typeface="Inter Bold"/>
                <a:sym typeface="Inter Bold"/>
              </a:rPr>
              <a:t>RFP/Bid Process</a:t>
            </a:r>
          </a:p>
          <a:p>
            <a:pPr marL="628548" lvl="1" indent="-314274" algn="l">
              <a:lnSpc>
                <a:spcPts val="4949"/>
              </a:lnSpc>
              <a:buFont typeface="Arial"/>
              <a:buChar char="•"/>
            </a:pPr>
            <a:r>
              <a:rPr lang="en-US" sz="2911" dirty="0">
                <a:solidFill>
                  <a:srgbClr val="000000"/>
                </a:solidFill>
                <a:latin typeface="Inter"/>
                <a:ea typeface="Inter"/>
                <a:cs typeface="Inter"/>
                <a:sym typeface="Inter"/>
              </a:rPr>
              <a:t>Make sure insurance requirements are outlined in the RFP/Bid.</a:t>
            </a:r>
          </a:p>
          <a:p>
            <a:pPr marL="1257095" lvl="2" indent="-419032" algn="l">
              <a:lnSpc>
                <a:spcPts val="4949"/>
              </a:lnSpc>
              <a:buFont typeface="Arial"/>
              <a:buChar char="⚬"/>
            </a:pPr>
            <a:r>
              <a:rPr lang="en-US" sz="2911" dirty="0">
                <a:solidFill>
                  <a:srgbClr val="000000"/>
                </a:solidFill>
                <a:latin typeface="Inter"/>
                <a:ea typeface="Inter"/>
                <a:cs typeface="Inter"/>
                <a:sym typeface="Inter"/>
              </a:rPr>
              <a:t>Ensure GL is required for transportation vendors.</a:t>
            </a:r>
          </a:p>
          <a:p>
            <a:pPr marL="628548" lvl="1" indent="-314274" algn="l">
              <a:lnSpc>
                <a:spcPts val="4949"/>
              </a:lnSpc>
              <a:buFont typeface="Arial"/>
              <a:buChar char="•"/>
            </a:pPr>
            <a:r>
              <a:rPr lang="en-US" sz="2911" dirty="0">
                <a:solidFill>
                  <a:srgbClr val="000000"/>
                </a:solidFill>
                <a:latin typeface="Inter"/>
                <a:ea typeface="Inter"/>
                <a:cs typeface="Inter"/>
                <a:sym typeface="Inter"/>
              </a:rPr>
              <a:t>Require certificates of insurance for evidence of insurance limits in response.</a:t>
            </a:r>
          </a:p>
          <a:p>
            <a:pPr marL="1257095" lvl="2" indent="-419032" algn="l">
              <a:lnSpc>
                <a:spcPts val="4949"/>
              </a:lnSpc>
              <a:buFont typeface="Arial"/>
              <a:buChar char="⚬"/>
            </a:pPr>
            <a:r>
              <a:rPr lang="en-US" sz="2911" dirty="0">
                <a:solidFill>
                  <a:srgbClr val="000000"/>
                </a:solidFill>
                <a:latin typeface="Inter"/>
                <a:ea typeface="Inter"/>
                <a:cs typeface="Inter"/>
                <a:sym typeface="Inter"/>
              </a:rPr>
              <a:t>Ensure that the policy covers the time period of the project/operation.</a:t>
            </a:r>
          </a:p>
          <a:p>
            <a:pPr marL="628548" lvl="1" indent="-314274" algn="l">
              <a:lnSpc>
                <a:spcPts val="4949"/>
              </a:lnSpc>
              <a:buFont typeface="Arial"/>
              <a:buChar char="•"/>
            </a:pPr>
            <a:r>
              <a:rPr lang="en-US" sz="2911" dirty="0">
                <a:solidFill>
                  <a:srgbClr val="000000"/>
                </a:solidFill>
                <a:latin typeface="Inter"/>
                <a:ea typeface="Inter"/>
                <a:cs typeface="Inter"/>
                <a:sym typeface="Inter"/>
              </a:rPr>
              <a:t>Require that a certified copy of the policy is available upon request.</a:t>
            </a:r>
          </a:p>
          <a:p>
            <a:pPr marL="628548" lvl="1" indent="-314274" algn="l">
              <a:lnSpc>
                <a:spcPts val="4949"/>
              </a:lnSpc>
              <a:buFont typeface="Arial"/>
              <a:buChar char="•"/>
            </a:pPr>
            <a:r>
              <a:rPr lang="en-US" sz="2911" dirty="0">
                <a:solidFill>
                  <a:srgbClr val="000000"/>
                </a:solidFill>
                <a:latin typeface="Inter"/>
                <a:ea typeface="Inter"/>
                <a:cs typeface="Inter"/>
                <a:sym typeface="Inter"/>
              </a:rPr>
              <a:t>Leverage your board counsel!</a:t>
            </a:r>
          </a:p>
          <a:p>
            <a:pPr marL="628548" lvl="1" indent="-314274" algn="l">
              <a:lnSpc>
                <a:spcPts val="4949"/>
              </a:lnSpc>
              <a:buFont typeface="Arial"/>
              <a:buChar char="•"/>
            </a:pPr>
            <a:r>
              <a:rPr lang="en-US" sz="2911" dirty="0">
                <a:solidFill>
                  <a:srgbClr val="000000"/>
                </a:solidFill>
                <a:latin typeface="Inter"/>
                <a:ea typeface="Inter"/>
                <a:cs typeface="Inter"/>
                <a:sym typeface="Inter"/>
              </a:rPr>
              <a:t>Review of RFP/Bid Responses</a:t>
            </a:r>
          </a:p>
          <a:p>
            <a:pPr marL="1257095" lvl="2" indent="-419032" algn="l">
              <a:lnSpc>
                <a:spcPts val="4949"/>
              </a:lnSpc>
              <a:buFont typeface="Arial"/>
              <a:buChar char="⚬"/>
            </a:pPr>
            <a:r>
              <a:rPr lang="en-US" sz="2911" dirty="0">
                <a:solidFill>
                  <a:srgbClr val="000000"/>
                </a:solidFill>
                <a:latin typeface="Inter"/>
                <a:ea typeface="Inter"/>
                <a:cs typeface="Inter"/>
                <a:sym typeface="Inter"/>
              </a:rPr>
              <a:t>Carefully review responses to make sure that the vendors have provided </a:t>
            </a:r>
          </a:p>
          <a:p>
            <a:pPr algn="l">
              <a:lnSpc>
                <a:spcPts val="4949"/>
              </a:lnSpc>
            </a:pPr>
            <a:r>
              <a:rPr lang="en-US" sz="2911" dirty="0">
                <a:solidFill>
                  <a:srgbClr val="000000"/>
                </a:solidFill>
                <a:latin typeface="Inter"/>
                <a:ea typeface="Inter"/>
                <a:cs typeface="Inter"/>
                <a:sym typeface="Inter"/>
              </a:rPr>
              <a:t>             the required insurance documents. </a:t>
            </a:r>
          </a:p>
        </p:txBody>
      </p:sp>
      <p:sp>
        <p:nvSpPr>
          <p:cNvPr id="7" name="TextBox 7"/>
          <p:cNvSpPr txBox="1"/>
          <p:nvPr/>
        </p:nvSpPr>
        <p:spPr>
          <a:xfrm>
            <a:off x="1281711" y="866194"/>
            <a:ext cx="13065334" cy="1798665"/>
          </a:xfrm>
          <a:prstGeom prst="rect">
            <a:avLst/>
          </a:prstGeom>
        </p:spPr>
        <p:txBody>
          <a:bodyPr lIns="0" tIns="0" rIns="0" bIns="0" rtlCol="0" anchor="t">
            <a:spAutoFit/>
          </a:bodyPr>
          <a:lstStyle/>
          <a:p>
            <a:pPr algn="l">
              <a:lnSpc>
                <a:spcPts val="7060"/>
              </a:lnSpc>
            </a:pPr>
            <a:r>
              <a:rPr lang="en-US" sz="6139" b="1">
                <a:solidFill>
                  <a:srgbClr val="000000"/>
                </a:solidFill>
                <a:latin typeface="Inter Bold"/>
                <a:ea typeface="Inter Bold"/>
                <a:cs typeface="Inter Bold"/>
                <a:sym typeface="Inter Bold"/>
              </a:rPr>
              <a:t>Third-Party Contracts</a:t>
            </a:r>
          </a:p>
          <a:p>
            <a:pPr algn="l">
              <a:lnSpc>
                <a:spcPts val="7060"/>
              </a:lnSpc>
            </a:pPr>
            <a:r>
              <a:rPr lang="en-US" sz="6139" b="1">
                <a:solidFill>
                  <a:srgbClr val="000000"/>
                </a:solidFill>
                <a:latin typeface="Inter Bold"/>
                <a:ea typeface="Inter Bold"/>
                <a:cs typeface="Inter Bold"/>
                <a:sym typeface="Inter Bold"/>
              </a:rPr>
              <a:t>&amp; Insurance: Best Practices</a:t>
            </a:r>
          </a:p>
        </p:txBody>
      </p:sp>
      <p:sp>
        <p:nvSpPr>
          <p:cNvPr id="12" name="Slide Number Placeholder 11">
            <a:extLst>
              <a:ext uri="{FF2B5EF4-FFF2-40B4-BE49-F238E27FC236}">
                <a16:creationId xmlns:a16="http://schemas.microsoft.com/office/drawing/2014/main" id="{9FE2793D-2E70-47F8-8BB0-5643D0A23F2A}"/>
              </a:ext>
            </a:extLst>
          </p:cNvPr>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13011078" y="-6007869"/>
            <a:ext cx="10892694" cy="9427132"/>
          </a:xfrm>
          <a:custGeom>
            <a:avLst/>
            <a:gdLst/>
            <a:ahLst/>
            <a:cxnLst/>
            <a:rect l="l" t="t" r="r" b="b"/>
            <a:pathLst>
              <a:path w="10892694" h="9427132">
                <a:moveTo>
                  <a:pt x="0" y="0"/>
                </a:moveTo>
                <a:lnTo>
                  <a:pt x="10892694" y="0"/>
                </a:lnTo>
                <a:lnTo>
                  <a:pt x="10892694" y="9427132"/>
                </a:lnTo>
                <a:lnTo>
                  <a:pt x="0" y="94271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8487042">
            <a:off x="13662261" y="7572512"/>
            <a:ext cx="8200413" cy="7097085"/>
          </a:xfrm>
          <a:custGeom>
            <a:avLst/>
            <a:gdLst/>
            <a:ahLst/>
            <a:cxnLst/>
            <a:rect l="l" t="t" r="r" b="b"/>
            <a:pathLst>
              <a:path w="8200413" h="7097085">
                <a:moveTo>
                  <a:pt x="0" y="0"/>
                </a:moveTo>
                <a:lnTo>
                  <a:pt x="8200413" y="0"/>
                </a:lnTo>
                <a:lnTo>
                  <a:pt x="8200413" y="7097085"/>
                </a:lnTo>
                <a:lnTo>
                  <a:pt x="0" y="70970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15678776" y="9044309"/>
            <a:ext cx="2155634" cy="848912"/>
          </a:xfrm>
          <a:custGeom>
            <a:avLst/>
            <a:gdLst/>
            <a:ahLst/>
            <a:cxnLst/>
            <a:rect l="l" t="t" r="r" b="b"/>
            <a:pathLst>
              <a:path w="2155634" h="848912">
                <a:moveTo>
                  <a:pt x="0" y="0"/>
                </a:moveTo>
                <a:lnTo>
                  <a:pt x="2155634" y="0"/>
                </a:lnTo>
                <a:lnTo>
                  <a:pt x="2155634" y="848912"/>
                </a:lnTo>
                <a:lnTo>
                  <a:pt x="0" y="848912"/>
                </a:lnTo>
                <a:lnTo>
                  <a:pt x="0" y="0"/>
                </a:lnTo>
                <a:close/>
              </a:path>
            </a:pathLst>
          </a:custGeom>
          <a:blipFill>
            <a:blip r:embed="rId8"/>
            <a:stretch>
              <a:fillRect/>
            </a:stretch>
          </a:blipFill>
        </p:spPr>
      </p:sp>
      <p:sp>
        <p:nvSpPr>
          <p:cNvPr id="6" name="TextBox 6"/>
          <p:cNvSpPr txBox="1"/>
          <p:nvPr/>
        </p:nvSpPr>
        <p:spPr>
          <a:xfrm>
            <a:off x="1281711" y="2824320"/>
            <a:ext cx="14458164" cy="5587555"/>
          </a:xfrm>
          <a:prstGeom prst="rect">
            <a:avLst/>
          </a:prstGeom>
        </p:spPr>
        <p:txBody>
          <a:bodyPr lIns="0" tIns="0" rIns="0" bIns="0" rtlCol="0" anchor="t">
            <a:spAutoFit/>
          </a:bodyPr>
          <a:lstStyle/>
          <a:p>
            <a:pPr marL="628548" lvl="1" indent="-314274" algn="l">
              <a:lnSpc>
                <a:spcPts val="4949"/>
              </a:lnSpc>
              <a:buFont typeface="Arial"/>
              <a:buChar char="•"/>
            </a:pPr>
            <a:r>
              <a:rPr lang="en-US" sz="2911" dirty="0">
                <a:solidFill>
                  <a:srgbClr val="000000"/>
                </a:solidFill>
                <a:latin typeface="Inter"/>
                <a:ea typeface="Inter"/>
                <a:cs typeface="Inter"/>
                <a:sym typeface="Inter"/>
              </a:rPr>
              <a:t>Terms of the contract should require the Board be added as an additional insured on the Vendors’ insurance policies.</a:t>
            </a:r>
          </a:p>
          <a:p>
            <a:pPr marL="628548" lvl="1" indent="-314274" algn="l">
              <a:lnSpc>
                <a:spcPts val="4949"/>
              </a:lnSpc>
              <a:buFont typeface="Arial"/>
              <a:buChar char="•"/>
            </a:pPr>
            <a:r>
              <a:rPr lang="en-US" sz="2911" dirty="0">
                <a:solidFill>
                  <a:srgbClr val="000000"/>
                </a:solidFill>
                <a:latin typeface="Inter"/>
                <a:ea typeface="Inter"/>
                <a:cs typeface="Inter"/>
                <a:sym typeface="Inter"/>
              </a:rPr>
              <a:t>Certificates of insurance with additional insured language</a:t>
            </a:r>
          </a:p>
          <a:p>
            <a:pPr marL="1257095" lvl="2" indent="-419032" algn="l">
              <a:lnSpc>
                <a:spcPts val="4949"/>
              </a:lnSpc>
              <a:buFont typeface="Arial"/>
              <a:buChar char="⚬"/>
            </a:pPr>
            <a:r>
              <a:rPr lang="en-US" sz="2911" dirty="0">
                <a:solidFill>
                  <a:srgbClr val="000000"/>
                </a:solidFill>
                <a:latin typeface="Inter"/>
                <a:ea typeface="Inter"/>
                <a:cs typeface="Inter"/>
                <a:sym typeface="Inter"/>
              </a:rPr>
              <a:t>Certificates are proof of coverage, the contract and the insurance policy are what controls!</a:t>
            </a:r>
          </a:p>
          <a:p>
            <a:pPr marL="628548" lvl="1" indent="-314274" algn="l">
              <a:lnSpc>
                <a:spcPts val="4949"/>
              </a:lnSpc>
              <a:buFont typeface="Arial"/>
              <a:buChar char="•"/>
            </a:pPr>
            <a:r>
              <a:rPr lang="en-US" sz="2911" dirty="0">
                <a:solidFill>
                  <a:srgbClr val="000000"/>
                </a:solidFill>
                <a:latin typeface="Inter"/>
                <a:ea typeface="Inter"/>
                <a:cs typeface="Inter"/>
                <a:sym typeface="Inter"/>
              </a:rPr>
              <a:t>30-day notice of insurance cancellation requirement.</a:t>
            </a:r>
          </a:p>
          <a:p>
            <a:pPr marL="628548" lvl="1" indent="-314274" algn="l">
              <a:lnSpc>
                <a:spcPts val="4949"/>
              </a:lnSpc>
              <a:buFont typeface="Arial"/>
              <a:buChar char="•"/>
            </a:pPr>
            <a:r>
              <a:rPr lang="en-US" sz="2911" dirty="0">
                <a:solidFill>
                  <a:srgbClr val="000000"/>
                </a:solidFill>
                <a:latin typeface="Inter"/>
                <a:ea typeface="Inter"/>
                <a:cs typeface="Inter"/>
                <a:sym typeface="Inter"/>
              </a:rPr>
              <a:t>Hold Harmless / Indemnification Agreement in favor of the Board</a:t>
            </a:r>
          </a:p>
          <a:p>
            <a:pPr marL="628548" lvl="1" indent="-314274" algn="l">
              <a:lnSpc>
                <a:spcPts val="4949"/>
              </a:lnSpc>
              <a:buFont typeface="Arial"/>
              <a:buChar char="•"/>
            </a:pPr>
            <a:r>
              <a:rPr lang="en-US" sz="2911" b="1" dirty="0">
                <a:solidFill>
                  <a:srgbClr val="000000"/>
                </a:solidFill>
                <a:latin typeface="Inter"/>
                <a:ea typeface="Inter"/>
                <a:cs typeface="Inter"/>
                <a:sym typeface="Inter"/>
              </a:rPr>
              <a:t>Board counsel </a:t>
            </a:r>
            <a:r>
              <a:rPr lang="en-US" sz="2911" dirty="0">
                <a:solidFill>
                  <a:srgbClr val="000000"/>
                </a:solidFill>
                <a:latin typeface="Inter"/>
                <a:ea typeface="Inter"/>
                <a:cs typeface="Inter"/>
                <a:sym typeface="Inter"/>
              </a:rPr>
              <a:t>needs to review all contracts!</a:t>
            </a:r>
          </a:p>
          <a:p>
            <a:pPr marL="628548" lvl="1" indent="-314274" algn="l">
              <a:lnSpc>
                <a:spcPts val="4949"/>
              </a:lnSpc>
              <a:buFont typeface="Arial"/>
              <a:buChar char="•"/>
            </a:pPr>
            <a:r>
              <a:rPr lang="en-US" sz="2911" b="1" dirty="0">
                <a:solidFill>
                  <a:srgbClr val="000000"/>
                </a:solidFill>
                <a:latin typeface="Inter Bold"/>
                <a:ea typeface="Inter Bold"/>
                <a:cs typeface="Inter Bold"/>
                <a:sym typeface="Inter Bold"/>
              </a:rPr>
              <a:t>Whenever possible – seek the strongest possible indemnification language!</a:t>
            </a:r>
          </a:p>
        </p:txBody>
      </p:sp>
      <p:sp>
        <p:nvSpPr>
          <p:cNvPr id="7" name="TextBox 7"/>
          <p:cNvSpPr txBox="1"/>
          <p:nvPr/>
        </p:nvSpPr>
        <p:spPr>
          <a:xfrm>
            <a:off x="1281711" y="866194"/>
            <a:ext cx="13065334" cy="1798665"/>
          </a:xfrm>
          <a:prstGeom prst="rect">
            <a:avLst/>
          </a:prstGeom>
        </p:spPr>
        <p:txBody>
          <a:bodyPr lIns="0" tIns="0" rIns="0" bIns="0" rtlCol="0" anchor="t">
            <a:spAutoFit/>
          </a:bodyPr>
          <a:lstStyle/>
          <a:p>
            <a:pPr algn="l">
              <a:lnSpc>
                <a:spcPts val="7060"/>
              </a:lnSpc>
            </a:pPr>
            <a:r>
              <a:rPr lang="en-US" sz="6139" b="1">
                <a:solidFill>
                  <a:srgbClr val="000000"/>
                </a:solidFill>
                <a:latin typeface="Inter Bold"/>
                <a:ea typeface="Inter Bold"/>
                <a:cs typeface="Inter Bold"/>
                <a:sym typeface="Inter Bold"/>
              </a:rPr>
              <a:t>Contracts with</a:t>
            </a:r>
          </a:p>
          <a:p>
            <a:pPr algn="l">
              <a:lnSpc>
                <a:spcPts val="7060"/>
              </a:lnSpc>
            </a:pPr>
            <a:r>
              <a:rPr lang="en-US" sz="6139" b="1">
                <a:solidFill>
                  <a:srgbClr val="000000"/>
                </a:solidFill>
                <a:latin typeface="Inter Bold"/>
                <a:ea typeface="Inter Bold"/>
                <a:cs typeface="Inter Bold"/>
                <a:sym typeface="Inter Bold"/>
              </a:rPr>
              <a:t>Vendors / Third Parties</a:t>
            </a:r>
          </a:p>
        </p:txBody>
      </p:sp>
      <p:sp>
        <p:nvSpPr>
          <p:cNvPr id="12" name="Slide Number Placeholder 11">
            <a:extLst>
              <a:ext uri="{FF2B5EF4-FFF2-40B4-BE49-F238E27FC236}">
                <a16:creationId xmlns:a16="http://schemas.microsoft.com/office/drawing/2014/main" id="{140AED42-E8A7-405E-8F99-186C95926F82}"/>
              </a:ext>
            </a:extLst>
          </p:cNvPr>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13483622" y="-7127348"/>
            <a:ext cx="10892694" cy="9427132"/>
          </a:xfrm>
          <a:custGeom>
            <a:avLst/>
            <a:gdLst/>
            <a:ahLst/>
            <a:cxnLst/>
            <a:rect l="l" t="t" r="r" b="b"/>
            <a:pathLst>
              <a:path w="10892694" h="9427132">
                <a:moveTo>
                  <a:pt x="0" y="0"/>
                </a:moveTo>
                <a:lnTo>
                  <a:pt x="10892694" y="0"/>
                </a:lnTo>
                <a:lnTo>
                  <a:pt x="10892694" y="9427132"/>
                </a:lnTo>
                <a:lnTo>
                  <a:pt x="0" y="94271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TextBox 6"/>
          <p:cNvSpPr txBox="1"/>
          <p:nvPr/>
        </p:nvSpPr>
        <p:spPr>
          <a:xfrm>
            <a:off x="1281711" y="2532770"/>
            <a:ext cx="8525407" cy="4330801"/>
          </a:xfrm>
          <a:prstGeom prst="rect">
            <a:avLst/>
          </a:prstGeom>
        </p:spPr>
        <p:txBody>
          <a:bodyPr wrap="square" lIns="0" tIns="0" rIns="0" bIns="0" rtlCol="0" anchor="t">
            <a:spAutoFit/>
          </a:bodyPr>
          <a:lstStyle/>
          <a:p>
            <a:pPr marL="628548" lvl="1" indent="-314274" algn="l">
              <a:lnSpc>
                <a:spcPts val="4949"/>
              </a:lnSpc>
              <a:buFont typeface="Arial"/>
              <a:buChar char="•"/>
            </a:pPr>
            <a:r>
              <a:rPr lang="en-US" sz="2911" i="1" dirty="0" err="1">
                <a:solidFill>
                  <a:srgbClr val="000000"/>
                </a:solidFill>
                <a:latin typeface="Inter Italics"/>
                <a:ea typeface="Inter Italics"/>
                <a:cs typeface="Inter Italics"/>
                <a:sym typeface="Inter Italics"/>
              </a:rPr>
              <a:t>Azurak</a:t>
            </a:r>
            <a:r>
              <a:rPr lang="en-US" sz="2911" i="1" dirty="0">
                <a:solidFill>
                  <a:srgbClr val="000000"/>
                </a:solidFill>
                <a:latin typeface="Inter Italics"/>
                <a:ea typeface="Inter Italics"/>
                <a:cs typeface="Inter Italics"/>
                <a:sym typeface="Inter Italics"/>
              </a:rPr>
              <a:t> </a:t>
            </a:r>
            <a:r>
              <a:rPr lang="en-US" sz="2911" dirty="0">
                <a:solidFill>
                  <a:srgbClr val="000000"/>
                </a:solidFill>
                <a:latin typeface="Inter"/>
                <a:ea typeface="Inter"/>
                <a:cs typeface="Inter"/>
                <a:sym typeface="Inter"/>
              </a:rPr>
              <a:t>Compliance</a:t>
            </a:r>
          </a:p>
          <a:p>
            <a:pPr marL="1257095" lvl="2" indent="-419032" algn="l">
              <a:lnSpc>
                <a:spcPts val="4949"/>
              </a:lnSpc>
              <a:buFont typeface="Arial"/>
              <a:buChar char="⚬"/>
            </a:pPr>
            <a:r>
              <a:rPr lang="en-US" sz="2911" dirty="0">
                <a:solidFill>
                  <a:srgbClr val="000000"/>
                </a:solidFill>
                <a:latin typeface="Inter"/>
                <a:ea typeface="Inter"/>
                <a:cs typeface="Inter"/>
                <a:sym typeface="Inter"/>
              </a:rPr>
              <a:t>Vendor to defend and indemnify the district even if the district is potentially liable</a:t>
            </a:r>
          </a:p>
          <a:p>
            <a:pPr marL="628548" lvl="1" indent="-314274" algn="l">
              <a:lnSpc>
                <a:spcPts val="4949"/>
              </a:lnSpc>
              <a:buFont typeface="Arial"/>
              <a:buChar char="•"/>
            </a:pPr>
            <a:r>
              <a:rPr lang="en-US" sz="2911" dirty="0">
                <a:solidFill>
                  <a:srgbClr val="000000"/>
                </a:solidFill>
                <a:latin typeface="Inter"/>
                <a:ea typeface="Inter"/>
                <a:cs typeface="Inter"/>
                <a:sym typeface="Inter"/>
              </a:rPr>
              <a:t>Without this language, the vendor is </a:t>
            </a:r>
            <a:r>
              <a:rPr lang="en-US" sz="2911" b="1" dirty="0">
                <a:solidFill>
                  <a:srgbClr val="000000"/>
                </a:solidFill>
                <a:latin typeface="Inter Bold"/>
                <a:ea typeface="Inter Bold"/>
                <a:cs typeface="Inter Bold"/>
                <a:sym typeface="Inter Bold"/>
              </a:rPr>
              <a:t>not </a:t>
            </a:r>
            <a:r>
              <a:rPr lang="en-US" sz="2911" dirty="0">
                <a:solidFill>
                  <a:srgbClr val="000000"/>
                </a:solidFill>
                <a:latin typeface="Inter"/>
                <a:ea typeface="Inter"/>
                <a:cs typeface="Inter"/>
                <a:sym typeface="Inter"/>
              </a:rPr>
              <a:t>required to defend and indemnify the district for the district’s alleged or actual negligence.</a:t>
            </a:r>
          </a:p>
        </p:txBody>
      </p:sp>
      <p:sp>
        <p:nvSpPr>
          <p:cNvPr id="7" name="TextBox 7"/>
          <p:cNvSpPr txBox="1"/>
          <p:nvPr/>
        </p:nvSpPr>
        <p:spPr>
          <a:xfrm>
            <a:off x="1281711" y="504244"/>
            <a:ext cx="13065334" cy="1798665"/>
          </a:xfrm>
          <a:prstGeom prst="rect">
            <a:avLst/>
          </a:prstGeom>
        </p:spPr>
        <p:txBody>
          <a:bodyPr lIns="0" tIns="0" rIns="0" bIns="0" rtlCol="0" anchor="t">
            <a:spAutoFit/>
          </a:bodyPr>
          <a:lstStyle/>
          <a:p>
            <a:pPr algn="l">
              <a:lnSpc>
                <a:spcPts val="7060"/>
              </a:lnSpc>
            </a:pPr>
            <a:r>
              <a:rPr lang="en-US" sz="6139" b="1">
                <a:solidFill>
                  <a:srgbClr val="000000"/>
                </a:solidFill>
                <a:latin typeface="Inter Bold"/>
                <a:ea typeface="Inter Bold"/>
                <a:cs typeface="Inter Bold"/>
                <a:sym typeface="Inter Bold"/>
              </a:rPr>
              <a:t>What is the strongest indemnification language?</a:t>
            </a:r>
          </a:p>
        </p:txBody>
      </p:sp>
      <p:sp>
        <p:nvSpPr>
          <p:cNvPr id="13" name="TextBox 12">
            <a:extLst>
              <a:ext uri="{FF2B5EF4-FFF2-40B4-BE49-F238E27FC236}">
                <a16:creationId xmlns:a16="http://schemas.microsoft.com/office/drawing/2014/main" id="{749E8F3B-A806-4D3C-9104-81626A71DC00}"/>
              </a:ext>
            </a:extLst>
          </p:cNvPr>
          <p:cNvSpPr txBox="1"/>
          <p:nvPr/>
        </p:nvSpPr>
        <p:spPr>
          <a:xfrm>
            <a:off x="10515600" y="2867428"/>
            <a:ext cx="7239000" cy="7171194"/>
          </a:xfrm>
          <a:prstGeom prst="rect">
            <a:avLst/>
          </a:prstGeom>
          <a:noFill/>
        </p:spPr>
        <p:txBody>
          <a:bodyPr wrap="square">
            <a:spAutoFit/>
          </a:bodyPr>
          <a:lstStyle/>
          <a:p>
            <a:pPr algn="just"/>
            <a:r>
              <a:rPr lang="en-US" sz="2000" b="1" i="0" u="none" strike="noStrike" baseline="0" dirty="0">
                <a:latin typeface="Times New Roman" panose="02020603050405020304" pitchFamily="18" charset="0"/>
                <a:cs typeface="Times New Roman" panose="02020603050405020304" pitchFamily="18" charset="0"/>
              </a:rPr>
              <a:t>12. Indemnification</a:t>
            </a:r>
            <a:r>
              <a:rPr lang="en-US" sz="2000" b="0" i="0" u="none" strike="noStrike" baseline="0" dirty="0">
                <a:latin typeface="Times New Roman" panose="02020603050405020304" pitchFamily="18" charset="0"/>
                <a:cs typeface="Times New Roman" panose="02020603050405020304" pitchFamily="18" charset="0"/>
              </a:rPr>
              <a:t>. The Contractor agrees to indemnify, save and</a:t>
            </a:r>
          </a:p>
          <a:p>
            <a:pPr algn="just"/>
            <a:r>
              <a:rPr lang="en-US" sz="2000" b="0" i="0" u="none" strike="noStrike" baseline="0" dirty="0">
                <a:latin typeface="Times New Roman" panose="02020603050405020304" pitchFamily="18" charset="0"/>
                <a:cs typeface="Times New Roman" panose="02020603050405020304" pitchFamily="18" charset="0"/>
              </a:rPr>
              <a:t>hold harmless the Board of Education, its departments, agencies,</a:t>
            </a:r>
          </a:p>
          <a:p>
            <a:pPr algn="just"/>
            <a:r>
              <a:rPr lang="en-US" sz="2000" b="0" i="0" u="none" strike="noStrike" baseline="0" dirty="0">
                <a:latin typeface="Times New Roman" panose="02020603050405020304" pitchFamily="18" charset="0"/>
                <a:cs typeface="Times New Roman" panose="02020603050405020304" pitchFamily="18" charset="0"/>
              </a:rPr>
              <a:t>board, officers, officials, agents, servants, administrators and</a:t>
            </a:r>
          </a:p>
          <a:p>
            <a:pPr algn="just"/>
            <a:r>
              <a:rPr lang="en-US" sz="2000" b="0" i="0" u="none" strike="noStrike" baseline="0" dirty="0">
                <a:latin typeface="Times New Roman" panose="02020603050405020304" pitchFamily="18" charset="0"/>
                <a:cs typeface="Times New Roman" panose="02020603050405020304" pitchFamily="18" charset="0"/>
              </a:rPr>
              <a:t>employees, from and against any and all claims, demands, suits,</a:t>
            </a:r>
          </a:p>
          <a:p>
            <a:pPr algn="just"/>
            <a:r>
              <a:rPr lang="en-US" sz="2000" b="0" i="0" u="none" strike="noStrike" baseline="0" dirty="0">
                <a:latin typeface="Times New Roman" panose="02020603050405020304" pitchFamily="18" charset="0"/>
                <a:cs typeface="Times New Roman" panose="02020603050405020304" pitchFamily="18" charset="0"/>
              </a:rPr>
              <a:t>damages, liability costs and expenses, including reasonable</a:t>
            </a:r>
          </a:p>
          <a:p>
            <a:pPr algn="just"/>
            <a:r>
              <a:rPr lang="en-US" sz="2000" b="0" i="0" u="none" strike="noStrike" baseline="0" dirty="0">
                <a:latin typeface="Times New Roman" panose="02020603050405020304" pitchFamily="18" charset="0"/>
                <a:cs typeface="Times New Roman" panose="02020603050405020304" pitchFamily="18" charset="0"/>
              </a:rPr>
              <a:t>attorneys fees arising out of or resulting from or in any way related</a:t>
            </a:r>
          </a:p>
          <a:p>
            <a:pPr algn="just"/>
            <a:r>
              <a:rPr lang="en-US" sz="2000" b="0" i="0" u="none" strike="noStrike" baseline="0" dirty="0">
                <a:latin typeface="Times New Roman" panose="02020603050405020304" pitchFamily="18" charset="0"/>
                <a:cs typeface="Times New Roman" panose="02020603050405020304" pitchFamily="18" charset="0"/>
              </a:rPr>
              <a:t>to the Contractor’s performance of this Agreement or any personal</a:t>
            </a:r>
          </a:p>
          <a:p>
            <a:pPr algn="just"/>
            <a:r>
              <a:rPr lang="en-US" sz="2000" b="0" i="0" u="none" strike="noStrike" baseline="0" dirty="0">
                <a:latin typeface="Times New Roman" panose="02020603050405020304" pitchFamily="18" charset="0"/>
                <a:cs typeface="Times New Roman" panose="02020603050405020304" pitchFamily="18" charset="0"/>
              </a:rPr>
              <a:t>injury or property damage, resulting from negligent acts or</a:t>
            </a:r>
          </a:p>
          <a:p>
            <a:pPr algn="just"/>
            <a:r>
              <a:rPr lang="en-US" sz="2000" b="0" i="0" u="none" strike="noStrike" baseline="0" dirty="0">
                <a:latin typeface="Times New Roman" panose="02020603050405020304" pitchFamily="18" charset="0"/>
                <a:cs typeface="Times New Roman" panose="02020603050405020304" pitchFamily="18" charset="0"/>
              </a:rPr>
              <a:t>omissions, whether intentional or unintentional or willful</a:t>
            </a:r>
          </a:p>
          <a:p>
            <a:pPr algn="just"/>
            <a:r>
              <a:rPr lang="en-US" sz="2000" b="0" i="0" u="none" strike="noStrike" baseline="0" dirty="0">
                <a:latin typeface="Times New Roman" panose="02020603050405020304" pitchFamily="18" charset="0"/>
                <a:cs typeface="Times New Roman" panose="02020603050405020304" pitchFamily="18" charset="0"/>
              </a:rPr>
              <a:t>misconduct on the part of the Contractor, the Contractor’s agents,</a:t>
            </a:r>
          </a:p>
          <a:p>
            <a:pPr algn="just"/>
            <a:r>
              <a:rPr lang="en-US" sz="2000" b="0" i="0" u="none" strike="noStrike" baseline="0" dirty="0">
                <a:latin typeface="Times New Roman" panose="02020603050405020304" pitchFamily="18" charset="0"/>
                <a:cs typeface="Times New Roman" panose="02020603050405020304" pitchFamily="18" charset="0"/>
              </a:rPr>
              <a:t>servants or subcontractors in the delivery of goods and services, or</a:t>
            </a:r>
          </a:p>
          <a:p>
            <a:pPr algn="just"/>
            <a:r>
              <a:rPr lang="en-US" sz="2000" b="0" i="0" u="none" strike="noStrike" baseline="0" dirty="0">
                <a:latin typeface="Times New Roman" panose="02020603050405020304" pitchFamily="18" charset="0"/>
                <a:cs typeface="Times New Roman" panose="02020603050405020304" pitchFamily="18" charset="0"/>
              </a:rPr>
              <a:t>in the performance of the work under the contract whether such</a:t>
            </a:r>
          </a:p>
          <a:p>
            <a:pPr algn="just"/>
            <a:r>
              <a:rPr lang="en-US" sz="2000" b="0" i="0" u="none" strike="noStrike" baseline="0" dirty="0">
                <a:latin typeface="Times New Roman" panose="02020603050405020304" pitchFamily="18" charset="0"/>
                <a:cs typeface="Times New Roman" panose="02020603050405020304" pitchFamily="18" charset="0"/>
              </a:rPr>
              <a:t>liability is direct or vicarious. </a:t>
            </a:r>
            <a:r>
              <a:rPr lang="en-US" sz="2000" b="0" i="0" u="none" strike="noStrike" baseline="0" dirty="0">
                <a:highlight>
                  <a:srgbClr val="FFFF00"/>
                </a:highlight>
                <a:latin typeface="Times New Roman" panose="02020603050405020304" pitchFamily="18" charset="0"/>
                <a:cs typeface="Times New Roman" panose="02020603050405020304" pitchFamily="18" charset="0"/>
              </a:rPr>
              <a:t>Contractor further agrees to</a:t>
            </a:r>
          </a:p>
          <a:p>
            <a:pPr algn="just"/>
            <a:r>
              <a:rPr lang="en-US" sz="2000" b="0" i="0" u="none" strike="noStrike" baseline="0" dirty="0">
                <a:highlight>
                  <a:srgbClr val="FFFF00"/>
                </a:highlight>
                <a:latin typeface="Times New Roman" panose="02020603050405020304" pitchFamily="18" charset="0"/>
                <a:cs typeface="Times New Roman" panose="02020603050405020304" pitchFamily="18" charset="0"/>
              </a:rPr>
              <a:t>indemnify any and all indemnities for their own negligence,</a:t>
            </a:r>
          </a:p>
          <a:p>
            <a:pPr algn="just"/>
            <a:r>
              <a:rPr lang="en-US" sz="2000" b="0" i="0" u="none" strike="noStrike" baseline="0" dirty="0">
                <a:highlight>
                  <a:srgbClr val="FFFF00"/>
                </a:highlight>
                <a:latin typeface="Times New Roman" panose="02020603050405020304" pitchFamily="18" charset="0"/>
                <a:cs typeface="Times New Roman" panose="02020603050405020304" pitchFamily="18" charset="0"/>
              </a:rPr>
              <a:t>regardless of whether such negligence is responsible wholly or in</a:t>
            </a:r>
          </a:p>
          <a:p>
            <a:pPr algn="just"/>
            <a:r>
              <a:rPr lang="en-US" sz="2000" b="0" i="0" u="none" strike="noStrike" baseline="0" dirty="0">
                <a:highlight>
                  <a:srgbClr val="FFFF00"/>
                </a:highlight>
                <a:latin typeface="Times New Roman" panose="02020603050405020304" pitchFamily="18" charset="0"/>
                <a:cs typeface="Times New Roman" panose="02020603050405020304" pitchFamily="18" charset="0"/>
              </a:rPr>
              <a:t>part for the damages suffered or in the case of lawful termination of</a:t>
            </a:r>
          </a:p>
          <a:p>
            <a:pPr algn="just"/>
            <a:r>
              <a:rPr lang="en-US" sz="2000" b="0" i="0" u="none" strike="noStrike" baseline="0" dirty="0">
                <a:highlight>
                  <a:srgbClr val="FFFF00"/>
                </a:highlight>
                <a:latin typeface="Times New Roman" panose="02020603050405020304" pitchFamily="18" charset="0"/>
                <a:cs typeface="Times New Roman" panose="02020603050405020304" pitchFamily="18" charset="0"/>
              </a:rPr>
              <a:t>the contract by the District. </a:t>
            </a:r>
            <a:r>
              <a:rPr lang="en-US" sz="2000" b="0" i="0" u="none" strike="noStrike" baseline="0" dirty="0">
                <a:latin typeface="Times New Roman" panose="02020603050405020304" pitchFamily="18" charset="0"/>
                <a:cs typeface="Times New Roman" panose="02020603050405020304" pitchFamily="18" charset="0"/>
              </a:rPr>
              <a:t>The District may defend itself at the</a:t>
            </a:r>
          </a:p>
          <a:p>
            <a:pPr algn="just"/>
            <a:r>
              <a:rPr lang="en-US" sz="2000" b="0" i="0" u="none" strike="noStrike" baseline="0" dirty="0">
                <a:latin typeface="Times New Roman" panose="02020603050405020304" pitchFamily="18" charset="0"/>
                <a:cs typeface="Times New Roman" panose="02020603050405020304" pitchFamily="18" charset="0"/>
              </a:rPr>
              <a:t>Contractor’s expense from any claim or lawsuit whatsoever that</a:t>
            </a:r>
          </a:p>
          <a:p>
            <a:pPr algn="just"/>
            <a:r>
              <a:rPr lang="en-US" sz="2000" b="0" i="0" u="none" strike="noStrike" baseline="0" dirty="0">
                <a:latin typeface="Times New Roman" panose="02020603050405020304" pitchFamily="18" charset="0"/>
                <a:cs typeface="Times New Roman" panose="02020603050405020304" pitchFamily="18" charset="0"/>
              </a:rPr>
              <a:t>may arise as described in this paragraph or the District may elect to</a:t>
            </a:r>
          </a:p>
          <a:p>
            <a:pPr algn="just"/>
            <a:r>
              <a:rPr lang="en-US" sz="2000" b="0" i="0" u="none" strike="noStrike" baseline="0" dirty="0">
                <a:latin typeface="Times New Roman" panose="02020603050405020304" pitchFamily="18" charset="0"/>
                <a:cs typeface="Times New Roman" panose="02020603050405020304" pitchFamily="18" charset="0"/>
              </a:rPr>
              <a:t>have the Contractor provide the District with a defense at the</a:t>
            </a:r>
          </a:p>
          <a:p>
            <a:pPr algn="just"/>
            <a:r>
              <a:rPr lang="en-US" sz="2000" b="0" i="0" u="none" strike="noStrike" baseline="0" dirty="0">
                <a:latin typeface="Times New Roman" panose="02020603050405020304" pitchFamily="18" charset="0"/>
                <a:cs typeface="Times New Roman" panose="02020603050405020304" pitchFamily="18" charset="0"/>
              </a:rPr>
              <a:t>Contractor’s expense. This provision shall be construed as broadly</a:t>
            </a:r>
          </a:p>
          <a:p>
            <a:pPr algn="just"/>
            <a:r>
              <a:rPr lang="en-US" sz="2000" b="0" i="0" u="none" strike="noStrike" baseline="0" dirty="0">
                <a:latin typeface="Times New Roman" panose="02020603050405020304" pitchFamily="18" charset="0"/>
                <a:cs typeface="Times New Roman" panose="02020603050405020304" pitchFamily="18" charset="0"/>
              </a:rPr>
              <a:t>in favor of indemnification as permitted by New Jersey law and shall survive termination of this Agreement.</a:t>
            </a:r>
            <a:endParaRPr lang="en-US" sz="2000" dirty="0">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4BFE7655-3151-4A08-93F9-79E1AA215BB1}"/>
              </a:ext>
            </a:extLst>
          </p:cNvPr>
          <p:cNvSpPr txBox="1"/>
          <p:nvPr/>
        </p:nvSpPr>
        <p:spPr>
          <a:xfrm>
            <a:off x="10262026" y="2032506"/>
            <a:ext cx="13277850" cy="868058"/>
          </a:xfrm>
          <a:prstGeom prst="rect">
            <a:avLst/>
          </a:prstGeom>
          <a:noFill/>
        </p:spPr>
        <p:txBody>
          <a:bodyPr wrap="square">
            <a:spAutoFit/>
          </a:bodyPr>
          <a:lstStyle/>
          <a:p>
            <a:pPr algn="l">
              <a:lnSpc>
                <a:spcPts val="7278"/>
              </a:lnSpc>
            </a:pPr>
            <a:r>
              <a:rPr lang="en-US" sz="2400" b="1" dirty="0">
                <a:solidFill>
                  <a:srgbClr val="000000"/>
                </a:solidFill>
                <a:latin typeface="Inter Bold"/>
                <a:ea typeface="Inter Bold"/>
                <a:cs typeface="Inter Bold"/>
                <a:sym typeface="Inter Bold"/>
              </a:rPr>
              <a:t>Example:</a:t>
            </a:r>
          </a:p>
        </p:txBody>
      </p:sp>
      <p:sp>
        <p:nvSpPr>
          <p:cNvPr id="10" name="Slide Number Placeholder 9">
            <a:extLst>
              <a:ext uri="{FF2B5EF4-FFF2-40B4-BE49-F238E27FC236}">
                <a16:creationId xmlns:a16="http://schemas.microsoft.com/office/drawing/2014/main" id="{305988AF-43AE-4066-8FA9-817BAAB799CC}"/>
              </a:ext>
            </a:extLst>
          </p:cNvPr>
          <p:cNvSpPr>
            <a:spLocks noGrp="1"/>
          </p:cNvSpPr>
          <p:nvPr>
            <p:ph type="sldNum" sz="quarter" idx="12"/>
          </p:nvPr>
        </p:nvSpPr>
        <p:spPr/>
        <p:txBody>
          <a:bodyPr/>
          <a:lstStyle/>
          <a:p>
            <a:fld id="{B6F15528-21DE-4FAA-801E-634DDDAF4B2B}" type="slidenum">
              <a:rPr lang="en-US" smtClean="0"/>
              <a:pPr/>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13271909" y="-5720240"/>
            <a:ext cx="10892694" cy="9427132"/>
          </a:xfrm>
          <a:custGeom>
            <a:avLst/>
            <a:gdLst/>
            <a:ahLst/>
            <a:cxnLst/>
            <a:rect l="l" t="t" r="r" b="b"/>
            <a:pathLst>
              <a:path w="10892694" h="9427132">
                <a:moveTo>
                  <a:pt x="0" y="0"/>
                </a:moveTo>
                <a:lnTo>
                  <a:pt x="10892695" y="0"/>
                </a:lnTo>
                <a:lnTo>
                  <a:pt x="10892695" y="9427131"/>
                </a:lnTo>
                <a:lnTo>
                  <a:pt x="0" y="94271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1435565" y="836911"/>
            <a:ext cx="14048469" cy="1798665"/>
          </a:xfrm>
          <a:prstGeom prst="rect">
            <a:avLst/>
          </a:prstGeom>
        </p:spPr>
        <p:txBody>
          <a:bodyPr lIns="0" tIns="0" rIns="0" bIns="0" rtlCol="0" anchor="t">
            <a:spAutoFit/>
          </a:bodyPr>
          <a:lstStyle/>
          <a:p>
            <a:pPr algn="l">
              <a:lnSpc>
                <a:spcPts val="7060"/>
              </a:lnSpc>
            </a:pPr>
            <a:r>
              <a:rPr lang="en-US" sz="6139" b="1" dirty="0">
                <a:solidFill>
                  <a:srgbClr val="000000"/>
                </a:solidFill>
                <a:latin typeface="Inter Bold"/>
                <a:ea typeface="Inter Bold"/>
                <a:cs typeface="Inter Bold"/>
                <a:sym typeface="Inter Bold"/>
              </a:rPr>
              <a:t>Charter Schools</a:t>
            </a:r>
          </a:p>
          <a:p>
            <a:pPr algn="l">
              <a:lnSpc>
                <a:spcPts val="7060"/>
              </a:lnSpc>
            </a:pPr>
            <a:r>
              <a:rPr lang="en-US" sz="6139" b="1" dirty="0">
                <a:solidFill>
                  <a:srgbClr val="000000"/>
                </a:solidFill>
                <a:latin typeface="Inter Bold"/>
                <a:ea typeface="Inter Bold"/>
                <a:cs typeface="Inter Bold"/>
                <a:sym typeface="Inter Bold"/>
              </a:rPr>
              <a:t>&amp; Management Companies</a:t>
            </a:r>
          </a:p>
        </p:txBody>
      </p:sp>
      <p:sp>
        <p:nvSpPr>
          <p:cNvPr id="4" name="Freeform 4"/>
          <p:cNvSpPr/>
          <p:nvPr/>
        </p:nvSpPr>
        <p:spPr>
          <a:xfrm rot="8487042">
            <a:off x="13516086" y="7560687"/>
            <a:ext cx="8200413" cy="7097085"/>
          </a:xfrm>
          <a:custGeom>
            <a:avLst/>
            <a:gdLst/>
            <a:ahLst/>
            <a:cxnLst/>
            <a:rect l="l" t="t" r="r" b="b"/>
            <a:pathLst>
              <a:path w="8200413" h="7097085">
                <a:moveTo>
                  <a:pt x="0" y="0"/>
                </a:moveTo>
                <a:lnTo>
                  <a:pt x="8200413" y="0"/>
                </a:lnTo>
                <a:lnTo>
                  <a:pt x="8200413" y="7097085"/>
                </a:lnTo>
                <a:lnTo>
                  <a:pt x="0" y="70970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179950">
            <a:off x="2712790" y="8162459"/>
            <a:ext cx="3528805" cy="3054021"/>
          </a:xfrm>
          <a:custGeom>
            <a:avLst/>
            <a:gdLst/>
            <a:ahLst/>
            <a:cxnLst/>
            <a:rect l="l" t="t" r="r" b="b"/>
            <a:pathLst>
              <a:path w="3528805" h="3054021">
                <a:moveTo>
                  <a:pt x="0" y="0"/>
                </a:moveTo>
                <a:lnTo>
                  <a:pt x="3528805" y="0"/>
                </a:lnTo>
                <a:lnTo>
                  <a:pt x="3528805" y="3054020"/>
                </a:lnTo>
                <a:lnTo>
                  <a:pt x="0" y="305402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Freeform 7"/>
          <p:cNvSpPr/>
          <p:nvPr/>
        </p:nvSpPr>
        <p:spPr>
          <a:xfrm>
            <a:off x="15678776" y="9044309"/>
            <a:ext cx="2155634" cy="848912"/>
          </a:xfrm>
          <a:custGeom>
            <a:avLst/>
            <a:gdLst/>
            <a:ahLst/>
            <a:cxnLst/>
            <a:rect l="l" t="t" r="r" b="b"/>
            <a:pathLst>
              <a:path w="2155634" h="848912">
                <a:moveTo>
                  <a:pt x="0" y="0"/>
                </a:moveTo>
                <a:lnTo>
                  <a:pt x="2155634" y="0"/>
                </a:lnTo>
                <a:lnTo>
                  <a:pt x="2155634" y="848912"/>
                </a:lnTo>
                <a:lnTo>
                  <a:pt x="0" y="848912"/>
                </a:lnTo>
                <a:lnTo>
                  <a:pt x="0" y="0"/>
                </a:lnTo>
                <a:close/>
              </a:path>
            </a:pathLst>
          </a:custGeom>
          <a:blipFill>
            <a:blip r:embed="rId8"/>
            <a:stretch>
              <a:fillRect/>
            </a:stretch>
          </a:blipFill>
        </p:spPr>
      </p:sp>
      <p:sp>
        <p:nvSpPr>
          <p:cNvPr id="8" name="TextBox 8"/>
          <p:cNvSpPr txBox="1"/>
          <p:nvPr/>
        </p:nvSpPr>
        <p:spPr>
          <a:xfrm>
            <a:off x="1028700" y="2995733"/>
            <a:ext cx="15735300" cy="4662367"/>
          </a:xfrm>
          <a:prstGeom prst="rect">
            <a:avLst/>
          </a:prstGeom>
        </p:spPr>
        <p:txBody>
          <a:bodyPr wrap="square" lIns="0" tIns="0" rIns="0" bIns="0" rtlCol="0" anchor="t">
            <a:spAutoFit/>
          </a:bodyPr>
          <a:lstStyle/>
          <a:p>
            <a:pPr marL="637604" lvl="1" indent="-318802" algn="l">
              <a:lnSpc>
                <a:spcPts val="6231"/>
              </a:lnSpc>
              <a:buFont typeface="Arial"/>
              <a:buChar char="•"/>
            </a:pPr>
            <a:r>
              <a:rPr lang="en-US" sz="2953" dirty="0">
                <a:solidFill>
                  <a:srgbClr val="000000"/>
                </a:solidFill>
                <a:latin typeface="Inter"/>
                <a:ea typeface="Inter"/>
                <a:cs typeface="Inter"/>
                <a:sym typeface="Inter"/>
              </a:rPr>
              <a:t>Management companies often provide operational services to charter schools.</a:t>
            </a:r>
          </a:p>
          <a:p>
            <a:pPr marL="637604" lvl="1" indent="-318802" algn="l">
              <a:lnSpc>
                <a:spcPts val="6231"/>
              </a:lnSpc>
              <a:buFont typeface="Arial"/>
              <a:buChar char="•"/>
            </a:pPr>
            <a:r>
              <a:rPr lang="en-US" sz="2953" dirty="0">
                <a:solidFill>
                  <a:srgbClr val="000000"/>
                </a:solidFill>
                <a:latin typeface="Inter"/>
                <a:ea typeface="Inter"/>
                <a:cs typeface="Inter"/>
                <a:sym typeface="Inter"/>
              </a:rPr>
              <a:t>Contracts typically require each party to provide a </a:t>
            </a:r>
            <a:r>
              <a:rPr lang="en-US" sz="2953" b="1" dirty="0">
                <a:solidFill>
                  <a:srgbClr val="000000"/>
                </a:solidFill>
                <a:latin typeface="Inter Bold"/>
                <a:ea typeface="Inter Bold"/>
                <a:cs typeface="Inter Bold"/>
                <a:sym typeface="Inter Bold"/>
              </a:rPr>
              <a:t>Certificate of Insurance</a:t>
            </a:r>
            <a:r>
              <a:rPr lang="en-US" sz="2953" dirty="0">
                <a:solidFill>
                  <a:srgbClr val="000000"/>
                </a:solidFill>
                <a:latin typeface="Inter"/>
                <a:ea typeface="Inter"/>
                <a:cs typeface="Inter"/>
                <a:sym typeface="Inter"/>
              </a:rPr>
              <a:t>.</a:t>
            </a:r>
          </a:p>
          <a:p>
            <a:pPr marL="637604" lvl="1" indent="-318802" algn="l">
              <a:lnSpc>
                <a:spcPts val="6231"/>
              </a:lnSpc>
              <a:buFont typeface="Arial"/>
              <a:buChar char="•"/>
            </a:pPr>
            <a:r>
              <a:rPr lang="en-US" sz="2953" dirty="0">
                <a:solidFill>
                  <a:srgbClr val="000000"/>
                </a:solidFill>
                <a:latin typeface="Inter"/>
                <a:ea typeface="Inter"/>
                <a:cs typeface="Inter"/>
                <a:sym typeface="Inter"/>
              </a:rPr>
              <a:t>Additional Insured status should be clearly addressed in the contract.</a:t>
            </a:r>
          </a:p>
          <a:p>
            <a:pPr marL="637604" lvl="1" indent="-318802" algn="l">
              <a:lnSpc>
                <a:spcPts val="6231"/>
              </a:lnSpc>
              <a:buFont typeface="Arial"/>
              <a:buChar char="•"/>
            </a:pPr>
            <a:r>
              <a:rPr lang="en-US" sz="2953" dirty="0">
                <a:solidFill>
                  <a:srgbClr val="000000"/>
                </a:solidFill>
                <a:latin typeface="Inter"/>
                <a:ea typeface="Inter"/>
                <a:cs typeface="Inter"/>
                <a:sym typeface="Inter"/>
              </a:rPr>
              <a:t>COIs should clearly distinguish liability for </a:t>
            </a:r>
            <a:r>
              <a:rPr lang="en-US" sz="2953" b="1" dirty="0">
                <a:solidFill>
                  <a:srgbClr val="000000"/>
                </a:solidFill>
                <a:latin typeface="Inter"/>
                <a:ea typeface="Inter"/>
                <a:cs typeface="Inter"/>
                <a:sym typeface="Inter"/>
              </a:rPr>
              <a:t>e</a:t>
            </a:r>
            <a:r>
              <a:rPr lang="en-US" sz="2953" b="1" dirty="0">
                <a:solidFill>
                  <a:srgbClr val="000000"/>
                </a:solidFill>
                <a:latin typeface="Inter Bold"/>
                <a:ea typeface="Inter Bold"/>
                <a:cs typeface="Inter Bold"/>
                <a:sym typeface="Inter Bold"/>
              </a:rPr>
              <a:t>ach party’s </a:t>
            </a:r>
            <a:r>
              <a:rPr lang="en-US" sz="2953" b="1" u="none" dirty="0">
                <a:solidFill>
                  <a:srgbClr val="000000"/>
                </a:solidFill>
                <a:latin typeface="Inter Bold"/>
                <a:ea typeface="Inter Bold"/>
                <a:cs typeface="Inter Bold"/>
                <a:sym typeface="Inter Bold"/>
              </a:rPr>
              <a:t>ow</a:t>
            </a:r>
            <a:r>
              <a:rPr lang="en-US" sz="2953" b="1" dirty="0">
                <a:solidFill>
                  <a:srgbClr val="000000"/>
                </a:solidFill>
                <a:latin typeface="Inter Bold"/>
                <a:ea typeface="Inter Bold"/>
                <a:cs typeface="Inter Bold"/>
                <a:sym typeface="Inter Bold"/>
              </a:rPr>
              <a:t>n</a:t>
            </a:r>
            <a:r>
              <a:rPr lang="en-US" sz="2953" b="1" u="none" dirty="0">
                <a:solidFill>
                  <a:srgbClr val="000000"/>
                </a:solidFill>
                <a:latin typeface="Inter Bold"/>
                <a:ea typeface="Inter Bold"/>
                <a:cs typeface="Inter Bold"/>
                <a:sym typeface="Inter Bold"/>
              </a:rPr>
              <a:t> </a:t>
            </a:r>
            <a:r>
              <a:rPr lang="en-US" sz="2953" b="1" dirty="0">
                <a:solidFill>
                  <a:srgbClr val="000000"/>
                </a:solidFill>
                <a:latin typeface="Inter Bold"/>
                <a:ea typeface="Inter Bold"/>
                <a:cs typeface="Inter Bold"/>
                <a:sym typeface="Inter Bold"/>
              </a:rPr>
              <a:t>n</a:t>
            </a:r>
            <a:r>
              <a:rPr lang="en-US" sz="2953" b="1" u="none" dirty="0">
                <a:solidFill>
                  <a:srgbClr val="000000"/>
                </a:solidFill>
                <a:latin typeface="Inter Bold"/>
                <a:ea typeface="Inter Bold"/>
                <a:cs typeface="Inter Bold"/>
                <a:sym typeface="Inter Bold"/>
              </a:rPr>
              <a:t>eg</a:t>
            </a:r>
            <a:r>
              <a:rPr lang="en-US" sz="2953" b="1" dirty="0">
                <a:solidFill>
                  <a:srgbClr val="000000"/>
                </a:solidFill>
                <a:latin typeface="Inter Bold"/>
                <a:ea typeface="Inter Bold"/>
                <a:cs typeface="Inter Bold"/>
                <a:sym typeface="Inter Bold"/>
              </a:rPr>
              <a:t>l</a:t>
            </a:r>
            <a:r>
              <a:rPr lang="en-US" sz="2953" b="1" u="none" dirty="0">
                <a:solidFill>
                  <a:srgbClr val="000000"/>
                </a:solidFill>
                <a:latin typeface="Inter Bold"/>
                <a:ea typeface="Inter Bold"/>
                <a:cs typeface="Inter Bold"/>
                <a:sym typeface="Inter Bold"/>
              </a:rPr>
              <a:t>i</a:t>
            </a:r>
            <a:r>
              <a:rPr lang="en-US" sz="2953" b="1" dirty="0">
                <a:solidFill>
                  <a:srgbClr val="000000"/>
                </a:solidFill>
                <a:latin typeface="Inter Bold"/>
                <a:ea typeface="Inter Bold"/>
                <a:cs typeface="Inter Bold"/>
                <a:sym typeface="Inter Bold"/>
              </a:rPr>
              <a:t>ge</a:t>
            </a:r>
            <a:r>
              <a:rPr lang="en-US" sz="2953" b="1" u="none" dirty="0">
                <a:solidFill>
                  <a:srgbClr val="000000"/>
                </a:solidFill>
                <a:latin typeface="Inter Bold"/>
                <a:ea typeface="Inter Bold"/>
                <a:cs typeface="Inter Bold"/>
                <a:sym typeface="Inter Bold"/>
              </a:rPr>
              <a:t>n</a:t>
            </a:r>
            <a:r>
              <a:rPr lang="en-US" sz="2953" b="1" dirty="0">
                <a:solidFill>
                  <a:srgbClr val="000000"/>
                </a:solidFill>
                <a:latin typeface="Inter Bold"/>
                <a:ea typeface="Inter Bold"/>
                <a:cs typeface="Inter Bold"/>
                <a:sym typeface="Inter Bold"/>
              </a:rPr>
              <a:t>ce</a:t>
            </a:r>
            <a:r>
              <a:rPr lang="en-US" sz="2953" dirty="0">
                <a:solidFill>
                  <a:srgbClr val="000000"/>
                </a:solidFill>
                <a:latin typeface="Inter"/>
                <a:ea typeface="Inter"/>
                <a:cs typeface="Inter"/>
                <a:sym typeface="Inter"/>
              </a:rPr>
              <a:t>.</a:t>
            </a:r>
          </a:p>
          <a:p>
            <a:pPr marL="637604" lvl="1" indent="-318802" algn="l">
              <a:lnSpc>
                <a:spcPts val="6231"/>
              </a:lnSpc>
              <a:buFont typeface="Arial"/>
              <a:buChar char="•"/>
            </a:pPr>
            <a:r>
              <a:rPr lang="en-US" sz="2953" dirty="0">
                <a:solidFill>
                  <a:srgbClr val="000000"/>
                </a:solidFill>
                <a:latin typeface="Inter"/>
                <a:ea typeface="Inter"/>
                <a:cs typeface="Inter"/>
                <a:sym typeface="Inter"/>
              </a:rPr>
              <a:t>Contracts should include appropriate </a:t>
            </a:r>
            <a:r>
              <a:rPr lang="en-US" sz="2953" b="1" dirty="0">
                <a:solidFill>
                  <a:srgbClr val="000000"/>
                </a:solidFill>
                <a:latin typeface="Inter Bold"/>
                <a:ea typeface="Inter Bold"/>
                <a:cs typeface="Inter Bold"/>
                <a:sym typeface="Inter Bold"/>
              </a:rPr>
              <a:t>“sole negligence” language</a:t>
            </a:r>
            <a:r>
              <a:rPr lang="en-US" sz="2953" dirty="0">
                <a:solidFill>
                  <a:srgbClr val="000000"/>
                </a:solidFill>
                <a:latin typeface="Inter"/>
                <a:ea typeface="Inter"/>
                <a:cs typeface="Inter"/>
                <a:sym typeface="Inter"/>
              </a:rPr>
              <a:t> when applicable.</a:t>
            </a:r>
          </a:p>
          <a:p>
            <a:pPr algn="l">
              <a:lnSpc>
                <a:spcPts val="6231"/>
              </a:lnSpc>
            </a:pPr>
            <a:endParaRPr lang="en-US" sz="2953" dirty="0">
              <a:solidFill>
                <a:srgbClr val="000000"/>
              </a:solidFill>
              <a:latin typeface="Inter"/>
              <a:ea typeface="Inter"/>
              <a:cs typeface="Inter"/>
              <a:sym typeface="Inter"/>
            </a:endParaRPr>
          </a:p>
        </p:txBody>
      </p:sp>
      <p:sp>
        <p:nvSpPr>
          <p:cNvPr id="13" name="Slide Number Placeholder 12">
            <a:extLst>
              <a:ext uri="{FF2B5EF4-FFF2-40B4-BE49-F238E27FC236}">
                <a16:creationId xmlns:a16="http://schemas.microsoft.com/office/drawing/2014/main" id="{1CFF29FE-1946-4DCA-B165-C493EE5F03B6}"/>
              </a:ext>
            </a:extLst>
          </p:cNvPr>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13271909" y="-5720240"/>
            <a:ext cx="10892694" cy="9427132"/>
          </a:xfrm>
          <a:custGeom>
            <a:avLst/>
            <a:gdLst/>
            <a:ahLst/>
            <a:cxnLst/>
            <a:rect l="l" t="t" r="r" b="b"/>
            <a:pathLst>
              <a:path w="10892694" h="9427132">
                <a:moveTo>
                  <a:pt x="0" y="0"/>
                </a:moveTo>
                <a:lnTo>
                  <a:pt x="10892695" y="0"/>
                </a:lnTo>
                <a:lnTo>
                  <a:pt x="10892695" y="9427131"/>
                </a:lnTo>
                <a:lnTo>
                  <a:pt x="0" y="94271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1194797" y="554559"/>
            <a:ext cx="14048469" cy="1798665"/>
          </a:xfrm>
          <a:prstGeom prst="rect">
            <a:avLst/>
          </a:prstGeom>
        </p:spPr>
        <p:txBody>
          <a:bodyPr lIns="0" tIns="0" rIns="0" bIns="0" rtlCol="0" anchor="t">
            <a:spAutoFit/>
          </a:bodyPr>
          <a:lstStyle/>
          <a:p>
            <a:pPr algn="l">
              <a:lnSpc>
                <a:spcPts val="7060"/>
              </a:lnSpc>
            </a:pPr>
            <a:r>
              <a:rPr lang="en-US" sz="6139" b="1">
                <a:solidFill>
                  <a:srgbClr val="000000"/>
                </a:solidFill>
                <a:latin typeface="Inter Bold"/>
                <a:ea typeface="Inter Bold"/>
                <a:cs typeface="Inter Bold"/>
                <a:sym typeface="Inter Bold"/>
              </a:rPr>
              <a:t>Requests for a </a:t>
            </a:r>
          </a:p>
          <a:p>
            <a:pPr algn="l">
              <a:lnSpc>
                <a:spcPts val="7060"/>
              </a:lnSpc>
            </a:pPr>
            <a:r>
              <a:rPr lang="en-US" sz="6139" b="1">
                <a:solidFill>
                  <a:srgbClr val="000000"/>
                </a:solidFill>
                <a:latin typeface="Inter Bold"/>
                <a:ea typeface="Inter Bold"/>
                <a:cs typeface="Inter Bold"/>
                <a:sym typeface="Inter Bold"/>
              </a:rPr>
              <a:t>Certificate of Insurance</a:t>
            </a:r>
          </a:p>
        </p:txBody>
      </p:sp>
      <p:sp>
        <p:nvSpPr>
          <p:cNvPr id="4" name="Freeform 4"/>
          <p:cNvSpPr/>
          <p:nvPr/>
        </p:nvSpPr>
        <p:spPr>
          <a:xfrm rot="8487042">
            <a:off x="13516086" y="7560687"/>
            <a:ext cx="8200413" cy="7097085"/>
          </a:xfrm>
          <a:custGeom>
            <a:avLst/>
            <a:gdLst/>
            <a:ahLst/>
            <a:cxnLst/>
            <a:rect l="l" t="t" r="r" b="b"/>
            <a:pathLst>
              <a:path w="8200413" h="7097085">
                <a:moveTo>
                  <a:pt x="0" y="0"/>
                </a:moveTo>
                <a:lnTo>
                  <a:pt x="8200413" y="0"/>
                </a:lnTo>
                <a:lnTo>
                  <a:pt x="8200413" y="7097085"/>
                </a:lnTo>
                <a:lnTo>
                  <a:pt x="0" y="70970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10586722">
            <a:off x="-1087622"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15678776" y="9044309"/>
            <a:ext cx="2155634" cy="848912"/>
          </a:xfrm>
          <a:custGeom>
            <a:avLst/>
            <a:gdLst/>
            <a:ahLst/>
            <a:cxnLst/>
            <a:rect l="l" t="t" r="r" b="b"/>
            <a:pathLst>
              <a:path w="2155634" h="848912">
                <a:moveTo>
                  <a:pt x="0" y="0"/>
                </a:moveTo>
                <a:lnTo>
                  <a:pt x="2155634" y="0"/>
                </a:lnTo>
                <a:lnTo>
                  <a:pt x="2155634" y="848912"/>
                </a:lnTo>
                <a:lnTo>
                  <a:pt x="0" y="848912"/>
                </a:lnTo>
                <a:lnTo>
                  <a:pt x="0" y="0"/>
                </a:lnTo>
                <a:close/>
              </a:path>
            </a:pathLst>
          </a:custGeom>
          <a:blipFill>
            <a:blip r:embed="rId8"/>
            <a:stretch>
              <a:fillRect/>
            </a:stretch>
          </a:blipFill>
        </p:spPr>
      </p:sp>
      <p:sp>
        <p:nvSpPr>
          <p:cNvPr id="7" name="TextBox 7"/>
          <p:cNvSpPr txBox="1"/>
          <p:nvPr/>
        </p:nvSpPr>
        <p:spPr>
          <a:xfrm>
            <a:off x="1028700" y="2495992"/>
            <a:ext cx="15111548" cy="7397229"/>
          </a:xfrm>
          <a:prstGeom prst="rect">
            <a:avLst/>
          </a:prstGeom>
        </p:spPr>
        <p:txBody>
          <a:bodyPr lIns="0" tIns="0" rIns="0" bIns="0" rtlCol="0" anchor="t">
            <a:spAutoFit/>
          </a:bodyPr>
          <a:lstStyle/>
          <a:p>
            <a:pPr marL="637604" lvl="1" indent="-318802" algn="l">
              <a:lnSpc>
                <a:spcPts val="4547"/>
              </a:lnSpc>
              <a:buFont typeface="Arial"/>
              <a:buChar char="•"/>
            </a:pPr>
            <a:r>
              <a:rPr lang="en-US" sz="2953" dirty="0">
                <a:solidFill>
                  <a:srgbClr val="000000"/>
                </a:solidFill>
                <a:latin typeface="Inter"/>
                <a:ea typeface="Inter"/>
                <a:cs typeface="Inter"/>
                <a:sym typeface="Inter"/>
              </a:rPr>
              <a:t>Complete the </a:t>
            </a:r>
            <a:r>
              <a:rPr lang="en-US" sz="2953" b="1" dirty="0">
                <a:solidFill>
                  <a:srgbClr val="000000"/>
                </a:solidFill>
                <a:latin typeface="Inter Bold"/>
                <a:ea typeface="Inter Bold"/>
                <a:cs typeface="Inter Bold"/>
                <a:sym typeface="Inter Bold"/>
              </a:rPr>
              <a:t>NJSIG Certificate of Insurance Request Form.</a:t>
            </a:r>
          </a:p>
          <a:p>
            <a:pPr marL="637604" lvl="1" indent="-318802" algn="l">
              <a:lnSpc>
                <a:spcPts val="4547"/>
              </a:lnSpc>
              <a:buFont typeface="Arial"/>
              <a:buChar char="•"/>
            </a:pPr>
            <a:r>
              <a:rPr lang="en-US" sz="2953" dirty="0">
                <a:solidFill>
                  <a:srgbClr val="000000"/>
                </a:solidFill>
                <a:latin typeface="Inter"/>
                <a:ea typeface="Inter"/>
                <a:cs typeface="Inter"/>
                <a:sym typeface="Inter"/>
              </a:rPr>
              <a:t>Submit completed requests to </a:t>
            </a:r>
            <a:r>
              <a:rPr lang="en-US" sz="2953" b="1" u="sng" dirty="0">
                <a:solidFill>
                  <a:srgbClr val="000000"/>
                </a:solidFill>
                <a:latin typeface="Inter Bold"/>
                <a:ea typeface="Inter Bold"/>
                <a:cs typeface="Inter Bold"/>
                <a:sym typeface="Inter Bold"/>
                <a:hlinkClick r:id="rId9" tooltip="mailto:certificate@njsig.org"/>
              </a:rPr>
              <a:t>certificates@njsig.org</a:t>
            </a:r>
            <a:r>
              <a:rPr lang="en-US" sz="2953" dirty="0">
                <a:solidFill>
                  <a:srgbClr val="000000"/>
                </a:solidFill>
                <a:latin typeface="Inter"/>
                <a:ea typeface="Inter"/>
                <a:cs typeface="Inter"/>
                <a:sym typeface="Inter"/>
              </a:rPr>
              <a:t>.</a:t>
            </a:r>
          </a:p>
          <a:p>
            <a:pPr marL="637604" lvl="1" indent="-318802" algn="l">
              <a:lnSpc>
                <a:spcPts val="4547"/>
              </a:lnSpc>
              <a:buFont typeface="Arial"/>
              <a:buChar char="•"/>
            </a:pPr>
            <a:r>
              <a:rPr lang="en-US" sz="2953" dirty="0">
                <a:solidFill>
                  <a:srgbClr val="000000"/>
                </a:solidFill>
                <a:latin typeface="Inter"/>
                <a:ea typeface="Inter"/>
                <a:cs typeface="Inter"/>
                <a:sym typeface="Inter"/>
              </a:rPr>
              <a:t>COI requests can also be submitted through the </a:t>
            </a:r>
            <a:r>
              <a:rPr lang="en-US" sz="2953" b="1" dirty="0">
                <a:solidFill>
                  <a:srgbClr val="000000"/>
                </a:solidFill>
                <a:latin typeface="Inter Bold"/>
                <a:ea typeface="Inter Bold"/>
                <a:cs typeface="Inter Bold"/>
                <a:sym typeface="Inter Bold"/>
              </a:rPr>
              <a:t>Origami Agency Dashboard</a:t>
            </a:r>
            <a:r>
              <a:rPr lang="en-US" sz="2953" dirty="0">
                <a:solidFill>
                  <a:srgbClr val="000000"/>
                </a:solidFill>
                <a:latin typeface="Inter"/>
                <a:ea typeface="Inter"/>
                <a:cs typeface="Inter"/>
                <a:sym typeface="Inter"/>
              </a:rPr>
              <a:t>.</a:t>
            </a:r>
          </a:p>
          <a:p>
            <a:pPr marL="637604" lvl="1" indent="-318802" algn="l">
              <a:lnSpc>
                <a:spcPts val="4547"/>
              </a:lnSpc>
              <a:buFont typeface="Arial"/>
              <a:buChar char="•"/>
            </a:pPr>
            <a:r>
              <a:rPr lang="en-US" sz="2953" dirty="0">
                <a:solidFill>
                  <a:srgbClr val="000000"/>
                </a:solidFill>
                <a:latin typeface="Inter"/>
                <a:ea typeface="Inter"/>
                <a:cs typeface="Inter"/>
                <a:sym typeface="Inter"/>
              </a:rPr>
              <a:t>Need evidence of coverage only?</a:t>
            </a:r>
          </a:p>
          <a:p>
            <a:pPr marL="1275208" lvl="2" indent="-425069" algn="l">
              <a:lnSpc>
                <a:spcPts val="4547"/>
              </a:lnSpc>
              <a:buFont typeface="Arial"/>
              <a:buChar char="⚬"/>
            </a:pPr>
            <a:r>
              <a:rPr lang="en-US" sz="2953" dirty="0">
                <a:solidFill>
                  <a:srgbClr val="000000"/>
                </a:solidFill>
                <a:latin typeface="Inter"/>
                <a:ea typeface="Inter"/>
                <a:cs typeface="Inter"/>
                <a:sym typeface="Inter"/>
              </a:rPr>
              <a:t>Contact your insurance broker for an</a:t>
            </a:r>
            <a:r>
              <a:rPr lang="en-US" sz="2953" u="none" dirty="0">
                <a:solidFill>
                  <a:srgbClr val="000000"/>
                </a:solidFill>
                <a:latin typeface="Inter"/>
                <a:ea typeface="Inter"/>
                <a:cs typeface="Inter"/>
                <a:sym typeface="Inter"/>
              </a:rPr>
              <a:t> </a:t>
            </a:r>
            <a:r>
              <a:rPr lang="en-US" sz="2953" b="1" u="none" dirty="0">
                <a:solidFill>
                  <a:srgbClr val="000000"/>
                </a:solidFill>
                <a:latin typeface="Inter Bold"/>
                <a:ea typeface="Inter Bold"/>
                <a:cs typeface="Inter Bold"/>
                <a:sym typeface="Inter Bold"/>
              </a:rPr>
              <a:t>“Evid</a:t>
            </a:r>
            <a:r>
              <a:rPr lang="en-US" sz="2953" b="1" dirty="0">
                <a:solidFill>
                  <a:srgbClr val="000000"/>
                </a:solidFill>
                <a:latin typeface="Inter Bold"/>
                <a:ea typeface="Inter Bold"/>
                <a:cs typeface="Inter Bold"/>
                <a:sym typeface="Inter Bold"/>
              </a:rPr>
              <a:t>e</a:t>
            </a:r>
            <a:r>
              <a:rPr lang="en-US" sz="2953" b="1" u="none" dirty="0">
                <a:solidFill>
                  <a:srgbClr val="000000"/>
                </a:solidFill>
                <a:latin typeface="Inter Bold"/>
                <a:ea typeface="Inter Bold"/>
                <a:cs typeface="Inter Bold"/>
                <a:sym typeface="Inter Bold"/>
              </a:rPr>
              <a:t>n</a:t>
            </a:r>
            <a:r>
              <a:rPr lang="en-US" sz="2953" b="1" dirty="0">
                <a:solidFill>
                  <a:srgbClr val="000000"/>
                </a:solidFill>
                <a:latin typeface="Inter Bold"/>
                <a:ea typeface="Inter Bold"/>
                <a:cs typeface="Inter Bold"/>
                <a:sym typeface="Inter Bold"/>
              </a:rPr>
              <a:t>ce Only” </a:t>
            </a:r>
            <a:r>
              <a:rPr lang="en-US" sz="2953" dirty="0">
                <a:solidFill>
                  <a:srgbClr val="000000"/>
                </a:solidFill>
                <a:latin typeface="Inter"/>
                <a:ea typeface="Inter"/>
                <a:cs typeface="Inter"/>
                <a:sym typeface="Inter"/>
              </a:rPr>
              <a:t>certificate.</a:t>
            </a:r>
          </a:p>
          <a:p>
            <a:pPr marL="637604" lvl="1" indent="-318802" algn="l">
              <a:lnSpc>
                <a:spcPts val="4547"/>
              </a:lnSpc>
              <a:buFont typeface="Arial"/>
              <a:buChar char="•"/>
            </a:pPr>
            <a:r>
              <a:rPr lang="en-US" sz="2953" dirty="0">
                <a:solidFill>
                  <a:srgbClr val="000000"/>
                </a:solidFill>
                <a:latin typeface="Inter"/>
                <a:ea typeface="Inter"/>
                <a:cs typeface="Inter"/>
                <a:sym typeface="Inter"/>
              </a:rPr>
              <a:t>Requests involving:</a:t>
            </a:r>
          </a:p>
          <a:p>
            <a:pPr marL="1275208" lvl="2" indent="-425069" algn="l">
              <a:lnSpc>
                <a:spcPts val="4547"/>
              </a:lnSpc>
              <a:buFont typeface="Arial"/>
              <a:buChar char="⚬"/>
            </a:pPr>
            <a:r>
              <a:rPr lang="en-US" sz="2953" dirty="0">
                <a:solidFill>
                  <a:srgbClr val="000000"/>
                </a:solidFill>
                <a:latin typeface="Inter"/>
                <a:ea typeface="Inter"/>
                <a:cs typeface="Inter"/>
                <a:sym typeface="Inter"/>
              </a:rPr>
              <a:t>Additional Insured</a:t>
            </a:r>
          </a:p>
          <a:p>
            <a:pPr marL="1275208" lvl="2" indent="-425069" algn="l">
              <a:lnSpc>
                <a:spcPts val="4547"/>
              </a:lnSpc>
              <a:buFont typeface="Arial"/>
              <a:buChar char="⚬"/>
            </a:pPr>
            <a:r>
              <a:rPr lang="en-US" sz="2953" dirty="0">
                <a:solidFill>
                  <a:srgbClr val="000000"/>
                </a:solidFill>
                <a:latin typeface="Inter"/>
                <a:ea typeface="Inter"/>
                <a:cs typeface="Inter"/>
                <a:sym typeface="Inter"/>
              </a:rPr>
              <a:t>Loss Payee</a:t>
            </a:r>
          </a:p>
          <a:p>
            <a:pPr marL="1275208" lvl="2" indent="-425069" algn="l">
              <a:lnSpc>
                <a:spcPts val="4547"/>
              </a:lnSpc>
              <a:buFont typeface="Arial"/>
              <a:buChar char="⚬"/>
            </a:pPr>
            <a:r>
              <a:rPr lang="en-US" sz="2953" dirty="0">
                <a:solidFill>
                  <a:srgbClr val="000000"/>
                </a:solidFill>
                <a:latin typeface="Inter"/>
                <a:ea typeface="Inter"/>
                <a:cs typeface="Inter"/>
                <a:sym typeface="Inter"/>
              </a:rPr>
              <a:t>Mortgagee</a:t>
            </a:r>
          </a:p>
          <a:p>
            <a:pPr marL="1275208" lvl="2" indent="-425069" algn="l">
              <a:lnSpc>
                <a:spcPts val="4547"/>
              </a:lnSpc>
              <a:buFont typeface="Arial"/>
              <a:buChar char="⚬"/>
            </a:pPr>
            <a:r>
              <a:rPr lang="en-US" sz="2953" dirty="0">
                <a:solidFill>
                  <a:srgbClr val="000000"/>
                </a:solidFill>
                <a:latin typeface="Inter"/>
                <a:ea typeface="Inter"/>
                <a:cs typeface="Inter"/>
                <a:sym typeface="Inter"/>
              </a:rPr>
              <a:t>Property Owner</a:t>
            </a:r>
          </a:p>
          <a:p>
            <a:pPr marL="1275208" lvl="2" indent="-425069" algn="l">
              <a:lnSpc>
                <a:spcPts val="4547"/>
              </a:lnSpc>
              <a:buFont typeface="Arial"/>
              <a:buChar char="⚬"/>
            </a:pPr>
            <a:r>
              <a:rPr lang="en-US" sz="2953" dirty="0">
                <a:solidFill>
                  <a:srgbClr val="000000"/>
                </a:solidFill>
                <a:latin typeface="Inter"/>
                <a:ea typeface="Inter"/>
                <a:cs typeface="Inter"/>
                <a:sym typeface="Inter"/>
              </a:rPr>
              <a:t>Landlord</a:t>
            </a:r>
          </a:p>
          <a:p>
            <a:pPr marL="1912812" lvl="3" indent="-478203" algn="l">
              <a:lnSpc>
                <a:spcPts val="4547"/>
              </a:lnSpc>
              <a:buFont typeface="Arial"/>
              <a:buChar char="￭"/>
            </a:pPr>
            <a:r>
              <a:rPr lang="en-US" sz="2953" dirty="0">
                <a:solidFill>
                  <a:srgbClr val="000000"/>
                </a:solidFill>
                <a:latin typeface="Inter"/>
                <a:ea typeface="Inter"/>
                <a:cs typeface="Inter"/>
                <a:sym typeface="Inter"/>
              </a:rPr>
              <a:t>Must be processed by </a:t>
            </a:r>
            <a:r>
              <a:rPr lang="en-US" sz="2953" b="1" dirty="0">
                <a:solidFill>
                  <a:srgbClr val="000000"/>
                </a:solidFill>
                <a:latin typeface="Inter Bold"/>
                <a:ea typeface="Inter Bold"/>
                <a:cs typeface="Inter Bold"/>
                <a:sym typeface="Inter Bold"/>
              </a:rPr>
              <a:t>NJSIG’s Certificate Processor.</a:t>
            </a:r>
          </a:p>
          <a:p>
            <a:pPr algn="l">
              <a:lnSpc>
                <a:spcPts val="4547"/>
              </a:lnSpc>
            </a:pPr>
            <a:endParaRPr lang="en-US" sz="2953" b="1" dirty="0">
              <a:solidFill>
                <a:srgbClr val="000000"/>
              </a:solidFill>
              <a:latin typeface="Inter Bold"/>
              <a:ea typeface="Inter Bold"/>
              <a:cs typeface="Inter Bold"/>
              <a:sym typeface="Inter Bold"/>
            </a:endParaRPr>
          </a:p>
        </p:txBody>
      </p:sp>
      <p:sp>
        <p:nvSpPr>
          <p:cNvPr id="12" name="Slide Number Placeholder 11">
            <a:extLst>
              <a:ext uri="{FF2B5EF4-FFF2-40B4-BE49-F238E27FC236}">
                <a16:creationId xmlns:a16="http://schemas.microsoft.com/office/drawing/2014/main" id="{A8032154-8E8B-4A40-AF74-0BCD20556B9B}"/>
              </a:ext>
            </a:extLst>
          </p:cNvPr>
          <p:cNvSpPr>
            <a:spLocks noGrp="1"/>
          </p:cNvSpPr>
          <p:nvPr>
            <p:ph type="sldNum" sz="quarter" idx="12"/>
          </p:nvPr>
        </p:nvSpPr>
        <p:spPr/>
        <p:txBody>
          <a:bodyPr/>
          <a:lstStyle/>
          <a:p>
            <a:fld id="{B6F15528-21DE-4FAA-801E-634DDDAF4B2B}" type="slidenum">
              <a:rPr lang="en-US" smtClean="0"/>
              <a:pPr/>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44000" y="-304808"/>
            <a:ext cx="9675039" cy="10797397"/>
            <a:chOff x="0" y="0"/>
            <a:chExt cx="3272791" cy="3652453"/>
          </a:xfrm>
        </p:grpSpPr>
        <p:sp>
          <p:nvSpPr>
            <p:cNvPr id="3" name="Freeform 3"/>
            <p:cNvSpPr/>
            <p:nvPr/>
          </p:nvSpPr>
          <p:spPr>
            <a:xfrm>
              <a:off x="0" y="0"/>
              <a:ext cx="3272791" cy="3652453"/>
            </a:xfrm>
            <a:custGeom>
              <a:avLst/>
              <a:gdLst/>
              <a:ahLst/>
              <a:cxnLst/>
              <a:rect l="l" t="t" r="r" b="b"/>
              <a:pathLst>
                <a:path w="3272791" h="3652453">
                  <a:moveTo>
                    <a:pt x="0" y="0"/>
                  </a:moveTo>
                  <a:lnTo>
                    <a:pt x="3272791" y="0"/>
                  </a:lnTo>
                  <a:lnTo>
                    <a:pt x="3272791" y="3652453"/>
                  </a:lnTo>
                  <a:lnTo>
                    <a:pt x="0" y="3652453"/>
                  </a:lnTo>
                  <a:close/>
                </a:path>
              </a:pathLst>
            </a:custGeom>
            <a:solidFill>
              <a:srgbClr val="FFDC68"/>
            </a:solidFill>
          </p:spPr>
        </p:sp>
      </p:grpSp>
      <p:sp>
        <p:nvSpPr>
          <p:cNvPr id="5" name="TextBox 5"/>
          <p:cNvSpPr txBox="1"/>
          <p:nvPr/>
        </p:nvSpPr>
        <p:spPr>
          <a:xfrm>
            <a:off x="26276" y="590190"/>
            <a:ext cx="9143999" cy="551433"/>
          </a:xfrm>
          <a:prstGeom prst="rect">
            <a:avLst/>
          </a:prstGeom>
        </p:spPr>
        <p:txBody>
          <a:bodyPr wrap="square" lIns="0" tIns="0" rIns="0" bIns="0" rtlCol="0" anchor="t">
            <a:spAutoFit/>
          </a:bodyPr>
          <a:lstStyle/>
          <a:p>
            <a:pPr algn="ctr">
              <a:lnSpc>
                <a:spcPts val="4312"/>
              </a:lnSpc>
            </a:pPr>
            <a:r>
              <a:rPr lang="en-US" sz="3750" b="1" dirty="0">
                <a:solidFill>
                  <a:srgbClr val="000000"/>
                </a:solidFill>
                <a:latin typeface="Inter Bold"/>
                <a:ea typeface="Inter Bold"/>
                <a:cs typeface="Inter Bold"/>
                <a:sym typeface="Inter Bold"/>
              </a:rPr>
              <a:t>Understanding Your COI</a:t>
            </a:r>
          </a:p>
        </p:txBody>
      </p:sp>
      <p:sp>
        <p:nvSpPr>
          <p:cNvPr id="8" name="TextBox 8"/>
          <p:cNvSpPr txBox="1"/>
          <p:nvPr/>
        </p:nvSpPr>
        <p:spPr>
          <a:xfrm>
            <a:off x="9409519" y="590190"/>
            <a:ext cx="9144000" cy="551433"/>
          </a:xfrm>
          <a:prstGeom prst="rect">
            <a:avLst/>
          </a:prstGeom>
        </p:spPr>
        <p:txBody>
          <a:bodyPr lIns="0" tIns="0" rIns="0" bIns="0" rtlCol="0" anchor="t">
            <a:spAutoFit/>
          </a:bodyPr>
          <a:lstStyle/>
          <a:p>
            <a:pPr algn="ctr">
              <a:lnSpc>
                <a:spcPts val="4309"/>
              </a:lnSpc>
            </a:pPr>
            <a:r>
              <a:rPr lang="en-US" sz="3747" b="1" dirty="0">
                <a:solidFill>
                  <a:srgbClr val="000000"/>
                </a:solidFill>
                <a:latin typeface="Inter Bold"/>
                <a:ea typeface="Inter Bold"/>
                <a:cs typeface="Inter Bold"/>
                <a:sym typeface="Inter Bold"/>
              </a:rPr>
              <a:t>Understanding Your Endorsement</a:t>
            </a:r>
          </a:p>
        </p:txBody>
      </p:sp>
      <p:pic>
        <p:nvPicPr>
          <p:cNvPr id="12" name="Picture 11">
            <a:extLst>
              <a:ext uri="{FF2B5EF4-FFF2-40B4-BE49-F238E27FC236}">
                <a16:creationId xmlns:a16="http://schemas.microsoft.com/office/drawing/2014/main" id="{12FE7759-97DA-496E-AA2B-E035F8D1BA03}"/>
              </a:ext>
            </a:extLst>
          </p:cNvPr>
          <p:cNvPicPr>
            <a:picLocks noChangeAspect="1"/>
          </p:cNvPicPr>
          <p:nvPr/>
        </p:nvPicPr>
        <p:blipFill>
          <a:blip r:embed="rId3"/>
          <a:stretch>
            <a:fillRect/>
          </a:stretch>
        </p:blipFill>
        <p:spPr>
          <a:xfrm>
            <a:off x="1261422" y="1417066"/>
            <a:ext cx="6673705" cy="8651528"/>
          </a:xfrm>
          <a:prstGeom prst="rect">
            <a:avLst/>
          </a:prstGeom>
        </p:spPr>
      </p:pic>
      <p:pic>
        <p:nvPicPr>
          <p:cNvPr id="6" name="Picture 5">
            <a:extLst>
              <a:ext uri="{FF2B5EF4-FFF2-40B4-BE49-F238E27FC236}">
                <a16:creationId xmlns:a16="http://schemas.microsoft.com/office/drawing/2014/main" id="{0DB29B83-DD9D-449C-B48B-E9CA751FA727}"/>
              </a:ext>
            </a:extLst>
          </p:cNvPr>
          <p:cNvPicPr>
            <a:picLocks noChangeAspect="1"/>
          </p:cNvPicPr>
          <p:nvPr/>
        </p:nvPicPr>
        <p:blipFill>
          <a:blip r:embed="rId4"/>
          <a:stretch>
            <a:fillRect/>
          </a:stretch>
        </p:blipFill>
        <p:spPr>
          <a:xfrm>
            <a:off x="10624813" y="1420378"/>
            <a:ext cx="6713412" cy="8651305"/>
          </a:xfrm>
          <a:prstGeom prst="rect">
            <a:avLst/>
          </a:prstGeom>
        </p:spPr>
      </p:pic>
      <p:sp>
        <p:nvSpPr>
          <p:cNvPr id="14" name="Slide Number Placeholder 13">
            <a:extLst>
              <a:ext uri="{FF2B5EF4-FFF2-40B4-BE49-F238E27FC236}">
                <a16:creationId xmlns:a16="http://schemas.microsoft.com/office/drawing/2014/main" id="{37D7ED45-2E8D-4386-9524-03CF295EE2B5}"/>
              </a:ext>
            </a:extLst>
          </p:cNvPr>
          <p:cNvSpPr>
            <a:spLocks noGrp="1"/>
          </p:cNvSpPr>
          <p:nvPr>
            <p:ph type="sldNum" sz="quarter" idx="12"/>
          </p:nvPr>
        </p:nvSpPr>
        <p:spPr/>
        <p:txBody>
          <a:bodyPr/>
          <a:lstStyle/>
          <a:p>
            <a:fld id="{B6F15528-21DE-4FAA-801E-634DDDAF4B2B}" type="slidenum">
              <a:rPr lang="en-US" smtClean="0"/>
              <a:pPr/>
              <a:t>37</a:t>
            </a:fld>
            <a:endParaRPr lang="en-US"/>
          </a:p>
        </p:txBody>
      </p:sp>
    </p:spTree>
    <p:extLst>
      <p:ext uri="{BB962C8B-B14F-4D97-AF65-F5344CB8AC3E}">
        <p14:creationId xmlns:p14="http://schemas.microsoft.com/office/powerpoint/2010/main" val="38006098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44000" y="-304808"/>
            <a:ext cx="9675039" cy="10797397"/>
            <a:chOff x="0" y="0"/>
            <a:chExt cx="3272791" cy="3652453"/>
          </a:xfrm>
        </p:grpSpPr>
        <p:sp>
          <p:nvSpPr>
            <p:cNvPr id="3" name="Freeform 3"/>
            <p:cNvSpPr/>
            <p:nvPr/>
          </p:nvSpPr>
          <p:spPr>
            <a:xfrm>
              <a:off x="0" y="0"/>
              <a:ext cx="3272791" cy="3652453"/>
            </a:xfrm>
            <a:custGeom>
              <a:avLst/>
              <a:gdLst/>
              <a:ahLst/>
              <a:cxnLst/>
              <a:rect l="l" t="t" r="r" b="b"/>
              <a:pathLst>
                <a:path w="3272791" h="3652453">
                  <a:moveTo>
                    <a:pt x="0" y="0"/>
                  </a:moveTo>
                  <a:lnTo>
                    <a:pt x="3272791" y="0"/>
                  </a:lnTo>
                  <a:lnTo>
                    <a:pt x="3272791" y="3652453"/>
                  </a:lnTo>
                  <a:lnTo>
                    <a:pt x="0" y="3652453"/>
                  </a:lnTo>
                  <a:close/>
                </a:path>
              </a:pathLst>
            </a:custGeom>
            <a:solidFill>
              <a:srgbClr val="FFDC68"/>
            </a:solidFill>
          </p:spPr>
        </p:sp>
      </p:grpSp>
      <p:sp>
        <p:nvSpPr>
          <p:cNvPr id="8" name="TextBox 8"/>
          <p:cNvSpPr txBox="1"/>
          <p:nvPr/>
        </p:nvSpPr>
        <p:spPr>
          <a:xfrm>
            <a:off x="4572000" y="495300"/>
            <a:ext cx="9144000" cy="551433"/>
          </a:xfrm>
          <a:prstGeom prst="rect">
            <a:avLst/>
          </a:prstGeom>
        </p:spPr>
        <p:txBody>
          <a:bodyPr lIns="0" tIns="0" rIns="0" bIns="0" rtlCol="0" anchor="t">
            <a:spAutoFit/>
          </a:bodyPr>
          <a:lstStyle/>
          <a:p>
            <a:pPr algn="ctr">
              <a:lnSpc>
                <a:spcPts val="4309"/>
              </a:lnSpc>
            </a:pPr>
            <a:r>
              <a:rPr lang="en-US" sz="3747" b="1" dirty="0">
                <a:solidFill>
                  <a:srgbClr val="000000"/>
                </a:solidFill>
                <a:latin typeface="Inter Bold"/>
                <a:ea typeface="Inter Bold"/>
                <a:cs typeface="Inter Bold"/>
                <a:sym typeface="Inter Bold"/>
              </a:rPr>
              <a:t>Third Party COI FAQ</a:t>
            </a:r>
          </a:p>
        </p:txBody>
      </p:sp>
      <p:pic>
        <p:nvPicPr>
          <p:cNvPr id="10" name="Picture 9">
            <a:extLst>
              <a:ext uri="{FF2B5EF4-FFF2-40B4-BE49-F238E27FC236}">
                <a16:creationId xmlns:a16="http://schemas.microsoft.com/office/drawing/2014/main" id="{A09235F2-6863-44A7-BB4B-EE1C4C9C65EF}"/>
              </a:ext>
            </a:extLst>
          </p:cNvPr>
          <p:cNvPicPr>
            <a:picLocks noChangeAspect="1"/>
          </p:cNvPicPr>
          <p:nvPr/>
        </p:nvPicPr>
        <p:blipFill>
          <a:blip r:embed="rId2"/>
          <a:stretch>
            <a:fillRect/>
          </a:stretch>
        </p:blipFill>
        <p:spPr>
          <a:xfrm>
            <a:off x="5829981" y="1431416"/>
            <a:ext cx="6628038" cy="8676490"/>
          </a:xfrm>
          <a:prstGeom prst="rect">
            <a:avLst/>
          </a:prstGeom>
        </p:spPr>
      </p:pic>
      <p:sp>
        <p:nvSpPr>
          <p:cNvPr id="11" name="Slide Number Placeholder 10">
            <a:extLst>
              <a:ext uri="{FF2B5EF4-FFF2-40B4-BE49-F238E27FC236}">
                <a16:creationId xmlns:a16="http://schemas.microsoft.com/office/drawing/2014/main" id="{C7B2FDC4-02FD-41A3-B31E-D95905AA1A0A}"/>
              </a:ext>
            </a:extLst>
          </p:cNvPr>
          <p:cNvSpPr>
            <a:spLocks noGrp="1"/>
          </p:cNvSpPr>
          <p:nvPr>
            <p:ph type="sldNum" sz="quarter" idx="12"/>
          </p:nvPr>
        </p:nvSpPr>
        <p:spPr/>
        <p:txBody>
          <a:bodyPr/>
          <a:lstStyle/>
          <a:p>
            <a:fld id="{B6F15528-21DE-4FAA-801E-634DDDAF4B2B}" type="slidenum">
              <a:rPr lang="en-US" smtClean="0"/>
              <a:pPr/>
              <a:t>38</a:t>
            </a:fld>
            <a:endParaRPr lang="en-US"/>
          </a:p>
        </p:txBody>
      </p:sp>
    </p:spTree>
    <p:extLst>
      <p:ext uri="{BB962C8B-B14F-4D97-AF65-F5344CB8AC3E}">
        <p14:creationId xmlns:p14="http://schemas.microsoft.com/office/powerpoint/2010/main" val="12622170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13271909" y="-5720240"/>
            <a:ext cx="10892694" cy="9427132"/>
          </a:xfrm>
          <a:custGeom>
            <a:avLst/>
            <a:gdLst/>
            <a:ahLst/>
            <a:cxnLst/>
            <a:rect l="l" t="t" r="r" b="b"/>
            <a:pathLst>
              <a:path w="10892694" h="9427132">
                <a:moveTo>
                  <a:pt x="0" y="0"/>
                </a:moveTo>
                <a:lnTo>
                  <a:pt x="10892695" y="0"/>
                </a:lnTo>
                <a:lnTo>
                  <a:pt x="10892695" y="9427131"/>
                </a:lnTo>
                <a:lnTo>
                  <a:pt x="0" y="94271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1435565" y="695006"/>
            <a:ext cx="14048469" cy="1798665"/>
          </a:xfrm>
          <a:prstGeom prst="rect">
            <a:avLst/>
          </a:prstGeom>
        </p:spPr>
        <p:txBody>
          <a:bodyPr lIns="0" tIns="0" rIns="0" bIns="0" rtlCol="0" anchor="t">
            <a:spAutoFit/>
          </a:bodyPr>
          <a:lstStyle/>
          <a:p>
            <a:pPr algn="l">
              <a:lnSpc>
                <a:spcPts val="7060"/>
              </a:lnSpc>
            </a:pPr>
            <a:r>
              <a:rPr lang="en-US" sz="6139" b="1">
                <a:solidFill>
                  <a:srgbClr val="000000"/>
                </a:solidFill>
                <a:latin typeface="Inter Bold"/>
                <a:ea typeface="Inter Bold"/>
                <a:cs typeface="Inter Bold"/>
                <a:sym typeface="Inter Bold"/>
              </a:rPr>
              <a:t>What to Include</a:t>
            </a:r>
          </a:p>
          <a:p>
            <a:pPr algn="l">
              <a:lnSpc>
                <a:spcPts val="7060"/>
              </a:lnSpc>
            </a:pPr>
            <a:r>
              <a:rPr lang="en-US" sz="6139" b="1">
                <a:solidFill>
                  <a:srgbClr val="000000"/>
                </a:solidFill>
                <a:latin typeface="Inter Bold"/>
                <a:ea typeface="Inter Bold"/>
                <a:cs typeface="Inter Bold"/>
                <a:sym typeface="Inter Bold"/>
              </a:rPr>
              <a:t>with Your Request</a:t>
            </a:r>
          </a:p>
        </p:txBody>
      </p:sp>
      <p:sp>
        <p:nvSpPr>
          <p:cNvPr id="4" name="Freeform 4"/>
          <p:cNvSpPr/>
          <p:nvPr/>
        </p:nvSpPr>
        <p:spPr>
          <a:xfrm rot="8487042">
            <a:off x="13516086" y="7560687"/>
            <a:ext cx="8200413" cy="7097085"/>
          </a:xfrm>
          <a:custGeom>
            <a:avLst/>
            <a:gdLst/>
            <a:ahLst/>
            <a:cxnLst/>
            <a:rect l="l" t="t" r="r" b="b"/>
            <a:pathLst>
              <a:path w="8200413" h="7097085">
                <a:moveTo>
                  <a:pt x="0" y="0"/>
                </a:moveTo>
                <a:lnTo>
                  <a:pt x="8200413" y="0"/>
                </a:lnTo>
                <a:lnTo>
                  <a:pt x="8200413" y="7097085"/>
                </a:lnTo>
                <a:lnTo>
                  <a:pt x="0" y="70970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179950">
            <a:off x="2712790" y="8162459"/>
            <a:ext cx="3528805" cy="3054021"/>
          </a:xfrm>
          <a:custGeom>
            <a:avLst/>
            <a:gdLst/>
            <a:ahLst/>
            <a:cxnLst/>
            <a:rect l="l" t="t" r="r" b="b"/>
            <a:pathLst>
              <a:path w="3528805" h="3054021">
                <a:moveTo>
                  <a:pt x="0" y="0"/>
                </a:moveTo>
                <a:lnTo>
                  <a:pt x="3528805" y="0"/>
                </a:lnTo>
                <a:lnTo>
                  <a:pt x="3528805" y="3054020"/>
                </a:lnTo>
                <a:lnTo>
                  <a:pt x="0" y="305402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Freeform 7"/>
          <p:cNvSpPr/>
          <p:nvPr/>
        </p:nvSpPr>
        <p:spPr>
          <a:xfrm>
            <a:off x="15678776" y="9044309"/>
            <a:ext cx="2155634" cy="848912"/>
          </a:xfrm>
          <a:custGeom>
            <a:avLst/>
            <a:gdLst/>
            <a:ahLst/>
            <a:cxnLst/>
            <a:rect l="l" t="t" r="r" b="b"/>
            <a:pathLst>
              <a:path w="2155634" h="848912">
                <a:moveTo>
                  <a:pt x="0" y="0"/>
                </a:moveTo>
                <a:lnTo>
                  <a:pt x="2155634" y="0"/>
                </a:lnTo>
                <a:lnTo>
                  <a:pt x="2155634" y="848912"/>
                </a:lnTo>
                <a:lnTo>
                  <a:pt x="0" y="848912"/>
                </a:lnTo>
                <a:lnTo>
                  <a:pt x="0" y="0"/>
                </a:lnTo>
                <a:close/>
              </a:path>
            </a:pathLst>
          </a:custGeom>
          <a:blipFill>
            <a:blip r:embed="rId8"/>
            <a:stretch>
              <a:fillRect/>
            </a:stretch>
          </a:blipFill>
        </p:spPr>
      </p:sp>
      <p:sp>
        <p:nvSpPr>
          <p:cNvPr id="8" name="TextBox 8"/>
          <p:cNvSpPr txBox="1"/>
          <p:nvPr/>
        </p:nvSpPr>
        <p:spPr>
          <a:xfrm>
            <a:off x="1028700" y="2622339"/>
            <a:ext cx="15887700" cy="5449894"/>
          </a:xfrm>
          <a:prstGeom prst="rect">
            <a:avLst/>
          </a:prstGeom>
        </p:spPr>
        <p:txBody>
          <a:bodyPr wrap="square" lIns="0" tIns="0" rIns="0" bIns="0" rtlCol="0" anchor="t">
            <a:spAutoFit/>
          </a:bodyPr>
          <a:lstStyle/>
          <a:p>
            <a:pPr marL="637604" lvl="1" indent="-318802" algn="l">
              <a:lnSpc>
                <a:spcPts val="6231"/>
              </a:lnSpc>
              <a:buFont typeface="Arial"/>
              <a:buChar char="•"/>
            </a:pPr>
            <a:r>
              <a:rPr lang="en-US" sz="2953" b="1" dirty="0">
                <a:solidFill>
                  <a:srgbClr val="000000"/>
                </a:solidFill>
                <a:latin typeface="Inter Bold"/>
                <a:ea typeface="Inter Bold"/>
                <a:cs typeface="Inter Bold"/>
                <a:sym typeface="Inter Bold"/>
              </a:rPr>
              <a:t>Submit the related contract or agreement</a:t>
            </a:r>
            <a:r>
              <a:rPr lang="en-US" sz="2953" dirty="0">
                <a:solidFill>
                  <a:srgbClr val="000000"/>
                </a:solidFill>
                <a:latin typeface="Inter"/>
                <a:ea typeface="Inter"/>
                <a:cs typeface="Inter"/>
                <a:sym typeface="Inter"/>
              </a:rPr>
              <a:t> with your COI request.</a:t>
            </a:r>
          </a:p>
          <a:p>
            <a:pPr marL="637604" lvl="1" indent="-318802" algn="l">
              <a:lnSpc>
                <a:spcPts val="6231"/>
              </a:lnSpc>
              <a:buFont typeface="Arial"/>
              <a:buChar char="•"/>
            </a:pPr>
            <a:r>
              <a:rPr lang="en-US" sz="2953" dirty="0">
                <a:solidFill>
                  <a:srgbClr val="000000"/>
                </a:solidFill>
                <a:latin typeface="Inter"/>
                <a:ea typeface="Inter"/>
                <a:cs typeface="Inter"/>
                <a:sym typeface="Inter"/>
              </a:rPr>
              <a:t>NJSIG Underwriting reviews:</a:t>
            </a:r>
          </a:p>
          <a:p>
            <a:pPr marL="1275208" lvl="2" indent="-425069" algn="l">
              <a:lnSpc>
                <a:spcPts val="6231"/>
              </a:lnSpc>
              <a:buFont typeface="Arial"/>
              <a:buChar char="⚬"/>
            </a:pPr>
            <a:r>
              <a:rPr lang="en-US" sz="2953" dirty="0">
                <a:solidFill>
                  <a:srgbClr val="000000"/>
                </a:solidFill>
                <a:latin typeface="Inter"/>
                <a:ea typeface="Inter"/>
                <a:cs typeface="Inter"/>
                <a:sym typeface="Inter"/>
              </a:rPr>
              <a:t>Insurance requirements</a:t>
            </a:r>
          </a:p>
          <a:p>
            <a:pPr marL="1275208" lvl="2" indent="-425069" algn="l">
              <a:lnSpc>
                <a:spcPts val="6231"/>
              </a:lnSpc>
              <a:buFont typeface="Arial"/>
              <a:buChar char="⚬"/>
            </a:pPr>
            <a:r>
              <a:rPr lang="en-US" sz="2953" dirty="0">
                <a:solidFill>
                  <a:srgbClr val="000000"/>
                </a:solidFill>
                <a:latin typeface="Inter"/>
                <a:ea typeface="Inter"/>
                <a:cs typeface="Inter"/>
                <a:sym typeface="Inter"/>
              </a:rPr>
              <a:t>Indemnification provisions</a:t>
            </a:r>
          </a:p>
          <a:p>
            <a:pPr marL="1275208" lvl="2" indent="-425069" algn="l">
              <a:lnSpc>
                <a:spcPts val="6231"/>
              </a:lnSpc>
              <a:buFont typeface="Arial"/>
              <a:buChar char="⚬"/>
            </a:pPr>
            <a:r>
              <a:rPr lang="en-US" sz="2953" dirty="0">
                <a:solidFill>
                  <a:srgbClr val="000000"/>
                </a:solidFill>
                <a:latin typeface="Inter"/>
                <a:ea typeface="Inter"/>
                <a:cs typeface="Inter"/>
                <a:sym typeface="Inter"/>
              </a:rPr>
              <a:t>Hold harmless language</a:t>
            </a:r>
          </a:p>
          <a:p>
            <a:pPr marL="637604" lvl="1" indent="-318802" algn="l">
              <a:lnSpc>
                <a:spcPts val="6231"/>
              </a:lnSpc>
              <a:buFont typeface="Arial"/>
              <a:buChar char="•"/>
            </a:pPr>
            <a:r>
              <a:rPr lang="en-US" sz="2953" b="1" dirty="0">
                <a:solidFill>
                  <a:srgbClr val="000000"/>
                </a:solidFill>
                <a:latin typeface="Inter Bold"/>
                <a:ea typeface="Inter Bold"/>
                <a:cs typeface="Inter Bold"/>
                <a:sym typeface="Inter Bold"/>
              </a:rPr>
              <a:t>Recommended</a:t>
            </a:r>
            <a:r>
              <a:rPr lang="en-US" sz="2953" dirty="0">
                <a:solidFill>
                  <a:srgbClr val="000000"/>
                </a:solidFill>
                <a:latin typeface="Inter"/>
                <a:ea typeface="Inter"/>
                <a:cs typeface="Inter"/>
                <a:sym typeface="Inter"/>
              </a:rPr>
              <a:t>: Have your school board attorney</a:t>
            </a:r>
            <a:r>
              <a:rPr lang="en-US" sz="2953" u="none" dirty="0">
                <a:solidFill>
                  <a:srgbClr val="000000"/>
                </a:solidFill>
                <a:latin typeface="Inter"/>
                <a:ea typeface="Inter"/>
                <a:cs typeface="Inter"/>
                <a:sym typeface="Inter"/>
              </a:rPr>
              <a:t> revi</a:t>
            </a:r>
            <a:r>
              <a:rPr lang="en-US" sz="2953" dirty="0">
                <a:solidFill>
                  <a:srgbClr val="000000"/>
                </a:solidFill>
                <a:latin typeface="Inter"/>
                <a:ea typeface="Inter"/>
                <a:cs typeface="Inter"/>
                <a:sym typeface="Inter"/>
              </a:rPr>
              <a:t>ew contracts for legal issues.</a:t>
            </a:r>
          </a:p>
          <a:p>
            <a:pPr algn="l">
              <a:lnSpc>
                <a:spcPts val="6231"/>
              </a:lnSpc>
            </a:pPr>
            <a:endParaRPr lang="en-US" sz="2953" dirty="0">
              <a:solidFill>
                <a:srgbClr val="000000"/>
              </a:solidFill>
              <a:latin typeface="Inter"/>
              <a:ea typeface="Inter"/>
              <a:cs typeface="Inter"/>
              <a:sym typeface="Inter"/>
            </a:endParaRPr>
          </a:p>
        </p:txBody>
      </p:sp>
      <p:sp>
        <p:nvSpPr>
          <p:cNvPr id="13" name="Slide Number Placeholder 12">
            <a:extLst>
              <a:ext uri="{FF2B5EF4-FFF2-40B4-BE49-F238E27FC236}">
                <a16:creationId xmlns:a16="http://schemas.microsoft.com/office/drawing/2014/main" id="{37107466-3D23-446E-92C7-8D92126059E2}"/>
              </a:ext>
            </a:extLst>
          </p:cNvPr>
          <p:cNvSpPr>
            <a:spLocks noGrp="1"/>
          </p:cNvSpPr>
          <p:nvPr>
            <p:ph type="sldNum" sz="quarter" idx="12"/>
          </p:nvPr>
        </p:nvSpPr>
        <p:spPr/>
        <p:txBody>
          <a:bodyPr/>
          <a:lstStyle/>
          <a:p>
            <a:fld id="{B6F15528-21DE-4FAA-801E-634DDDAF4B2B}" type="slidenum">
              <a:rPr lang="en-US" smtClean="0"/>
              <a:pPr/>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13271909" y="-5720240"/>
            <a:ext cx="10892694" cy="9427132"/>
          </a:xfrm>
          <a:custGeom>
            <a:avLst/>
            <a:gdLst/>
            <a:ahLst/>
            <a:cxnLst/>
            <a:rect l="l" t="t" r="r" b="b"/>
            <a:pathLst>
              <a:path w="10892694" h="9427132">
                <a:moveTo>
                  <a:pt x="0" y="0"/>
                </a:moveTo>
                <a:lnTo>
                  <a:pt x="10892695" y="0"/>
                </a:lnTo>
                <a:lnTo>
                  <a:pt x="10892695" y="9427131"/>
                </a:lnTo>
                <a:lnTo>
                  <a:pt x="0" y="94271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1028700" y="594687"/>
            <a:ext cx="14048469" cy="1798665"/>
          </a:xfrm>
          <a:prstGeom prst="rect">
            <a:avLst/>
          </a:prstGeom>
        </p:spPr>
        <p:txBody>
          <a:bodyPr lIns="0" tIns="0" rIns="0" bIns="0" rtlCol="0" anchor="t">
            <a:spAutoFit/>
          </a:bodyPr>
          <a:lstStyle/>
          <a:p>
            <a:pPr algn="l">
              <a:lnSpc>
                <a:spcPts val="7060"/>
              </a:lnSpc>
            </a:pPr>
            <a:r>
              <a:rPr lang="en-US" sz="6139" b="1">
                <a:solidFill>
                  <a:srgbClr val="000000"/>
                </a:solidFill>
                <a:latin typeface="Inter Bold"/>
                <a:ea typeface="Inter Bold"/>
                <a:cs typeface="Inter Bold"/>
                <a:sym typeface="Inter Bold"/>
              </a:rPr>
              <a:t>Additional Insured</a:t>
            </a:r>
          </a:p>
          <a:p>
            <a:pPr algn="l">
              <a:lnSpc>
                <a:spcPts val="7060"/>
              </a:lnSpc>
            </a:pPr>
            <a:r>
              <a:rPr lang="en-US" sz="6139" b="1">
                <a:solidFill>
                  <a:srgbClr val="000000"/>
                </a:solidFill>
                <a:latin typeface="Inter Bold"/>
                <a:ea typeface="Inter Bold"/>
                <a:cs typeface="Inter Bold"/>
                <a:sym typeface="Inter Bold"/>
              </a:rPr>
              <a:t>&amp; Primary / Non-Contributory</a:t>
            </a:r>
          </a:p>
        </p:txBody>
      </p:sp>
      <p:sp>
        <p:nvSpPr>
          <p:cNvPr id="4" name="Freeform 4"/>
          <p:cNvSpPr/>
          <p:nvPr/>
        </p:nvSpPr>
        <p:spPr>
          <a:xfrm rot="8487042">
            <a:off x="13734205" y="8061694"/>
            <a:ext cx="8200413" cy="7097085"/>
          </a:xfrm>
          <a:custGeom>
            <a:avLst/>
            <a:gdLst/>
            <a:ahLst/>
            <a:cxnLst/>
            <a:rect l="l" t="t" r="r" b="b"/>
            <a:pathLst>
              <a:path w="8200413" h="7097085">
                <a:moveTo>
                  <a:pt x="0" y="0"/>
                </a:moveTo>
                <a:lnTo>
                  <a:pt x="8200413" y="0"/>
                </a:lnTo>
                <a:lnTo>
                  <a:pt x="8200413" y="7097085"/>
                </a:lnTo>
                <a:lnTo>
                  <a:pt x="0" y="70970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10586722">
            <a:off x="-732055" y="9364535"/>
            <a:ext cx="3521511" cy="3047707"/>
          </a:xfrm>
          <a:custGeom>
            <a:avLst/>
            <a:gdLst/>
            <a:ahLst/>
            <a:cxnLst/>
            <a:rect l="l" t="t" r="r" b="b"/>
            <a:pathLst>
              <a:path w="3521511" h="3047707">
                <a:moveTo>
                  <a:pt x="0" y="0"/>
                </a:moveTo>
                <a:lnTo>
                  <a:pt x="3521510" y="0"/>
                </a:lnTo>
                <a:lnTo>
                  <a:pt x="3521510" y="3047708"/>
                </a:lnTo>
                <a:lnTo>
                  <a:pt x="0" y="30477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15678776" y="9044309"/>
            <a:ext cx="2155634" cy="848912"/>
          </a:xfrm>
          <a:custGeom>
            <a:avLst/>
            <a:gdLst/>
            <a:ahLst/>
            <a:cxnLst/>
            <a:rect l="l" t="t" r="r" b="b"/>
            <a:pathLst>
              <a:path w="2155634" h="848912">
                <a:moveTo>
                  <a:pt x="0" y="0"/>
                </a:moveTo>
                <a:lnTo>
                  <a:pt x="2155634" y="0"/>
                </a:lnTo>
                <a:lnTo>
                  <a:pt x="2155634" y="848912"/>
                </a:lnTo>
                <a:lnTo>
                  <a:pt x="0" y="848912"/>
                </a:lnTo>
                <a:lnTo>
                  <a:pt x="0" y="0"/>
                </a:lnTo>
                <a:close/>
              </a:path>
            </a:pathLst>
          </a:custGeom>
          <a:blipFill>
            <a:blip r:embed="rId8"/>
            <a:stretch>
              <a:fillRect/>
            </a:stretch>
          </a:blipFill>
        </p:spPr>
      </p:sp>
      <p:sp>
        <p:nvSpPr>
          <p:cNvPr id="7" name="TextBox 7"/>
          <p:cNvSpPr txBox="1"/>
          <p:nvPr/>
        </p:nvSpPr>
        <p:spPr>
          <a:xfrm>
            <a:off x="1028700" y="2606730"/>
            <a:ext cx="15111548" cy="7074567"/>
          </a:xfrm>
          <a:prstGeom prst="rect">
            <a:avLst/>
          </a:prstGeom>
        </p:spPr>
        <p:txBody>
          <a:bodyPr lIns="0" tIns="0" rIns="0" bIns="0" rtlCol="0" anchor="t">
            <a:spAutoFit/>
          </a:bodyPr>
          <a:lstStyle/>
          <a:p>
            <a:pPr algn="l">
              <a:lnSpc>
                <a:spcPts val="5138"/>
              </a:lnSpc>
            </a:pPr>
            <a:r>
              <a:rPr lang="en-US" sz="2953" b="1">
                <a:solidFill>
                  <a:srgbClr val="000000"/>
                </a:solidFill>
                <a:latin typeface="Inter Bold"/>
                <a:ea typeface="Inter Bold"/>
                <a:cs typeface="Inter Bold"/>
                <a:sym typeface="Inter Bold"/>
              </a:rPr>
              <a:t>Additional Insured</a:t>
            </a:r>
          </a:p>
          <a:p>
            <a:pPr marL="637604" lvl="1" indent="-318802" algn="l">
              <a:lnSpc>
                <a:spcPts val="5138"/>
              </a:lnSpc>
              <a:buFont typeface="Arial"/>
              <a:buChar char="•"/>
            </a:pPr>
            <a:r>
              <a:rPr lang="en-US" sz="2953">
                <a:solidFill>
                  <a:srgbClr val="000000"/>
                </a:solidFill>
                <a:latin typeface="Inter"/>
                <a:ea typeface="Inter"/>
                <a:cs typeface="Inter"/>
                <a:sym typeface="Inter"/>
              </a:rPr>
              <a:t>NJSIG provides coverage based on the </a:t>
            </a:r>
            <a:r>
              <a:rPr lang="en-US" sz="2953" b="1">
                <a:solidFill>
                  <a:srgbClr val="000000"/>
                </a:solidFill>
                <a:latin typeface="Inter Bold"/>
                <a:ea typeface="Inter Bold"/>
                <a:cs typeface="Inter Bold"/>
                <a:sym typeface="Inter Bold"/>
              </a:rPr>
              <a:t>member’s negligence</a:t>
            </a:r>
            <a:r>
              <a:rPr lang="en-US" sz="2953">
                <a:solidFill>
                  <a:srgbClr val="000000"/>
                </a:solidFill>
                <a:latin typeface="Inter"/>
                <a:ea typeface="Inter"/>
                <a:cs typeface="Inter"/>
                <a:sym typeface="Inter"/>
              </a:rPr>
              <a:t>.</a:t>
            </a:r>
          </a:p>
          <a:p>
            <a:pPr marL="637604" lvl="1" indent="-318802" algn="l">
              <a:lnSpc>
                <a:spcPts val="5138"/>
              </a:lnSpc>
              <a:buFont typeface="Arial"/>
              <a:buChar char="•"/>
            </a:pPr>
            <a:r>
              <a:rPr lang="en-US" sz="2953">
                <a:solidFill>
                  <a:srgbClr val="000000"/>
                </a:solidFill>
                <a:latin typeface="Inter"/>
                <a:ea typeface="Inter"/>
                <a:cs typeface="Inter"/>
                <a:sym typeface="Inter"/>
              </a:rPr>
              <a:t>NJSIG does </a:t>
            </a:r>
            <a:r>
              <a:rPr lang="en-US" sz="2953" b="1">
                <a:solidFill>
                  <a:srgbClr val="000000"/>
                </a:solidFill>
                <a:latin typeface="Inter Bold"/>
                <a:ea typeface="Inter Bold"/>
                <a:cs typeface="Inter Bold"/>
                <a:sym typeface="Inter Bold"/>
              </a:rPr>
              <a:t>not </a:t>
            </a:r>
            <a:r>
              <a:rPr lang="en-US" sz="2953">
                <a:solidFill>
                  <a:srgbClr val="000000"/>
                </a:solidFill>
                <a:latin typeface="Inter"/>
                <a:ea typeface="Inter"/>
                <a:cs typeface="Inter"/>
                <a:sym typeface="Inter"/>
              </a:rPr>
              <a:t>provide coverage for liability caused by the Additional Insured’s own negligence.</a:t>
            </a:r>
          </a:p>
          <a:p>
            <a:pPr algn="l">
              <a:lnSpc>
                <a:spcPts val="5138"/>
              </a:lnSpc>
            </a:pPr>
            <a:r>
              <a:rPr lang="en-US" sz="2953" b="1">
                <a:solidFill>
                  <a:srgbClr val="000000"/>
                </a:solidFill>
                <a:latin typeface="Inter Bold"/>
                <a:ea typeface="Inter Bold"/>
                <a:cs typeface="Inter Bold"/>
                <a:sym typeface="Inter Bold"/>
              </a:rPr>
              <a:t>Primary &amp; Non-Contributory</a:t>
            </a:r>
          </a:p>
          <a:p>
            <a:pPr marL="637604" lvl="1" indent="-318802" algn="l">
              <a:lnSpc>
                <a:spcPts val="5138"/>
              </a:lnSpc>
              <a:buFont typeface="Arial"/>
              <a:buChar char="•"/>
            </a:pPr>
            <a:r>
              <a:rPr lang="en-US" sz="2953" b="1">
                <a:solidFill>
                  <a:srgbClr val="000000"/>
                </a:solidFill>
                <a:latin typeface="Inter Bold"/>
                <a:ea typeface="Inter Bold"/>
                <a:cs typeface="Inter Bold"/>
                <a:sym typeface="Inter Bold"/>
              </a:rPr>
              <a:t>Primary: </a:t>
            </a:r>
            <a:r>
              <a:rPr lang="en-US" sz="2953">
                <a:solidFill>
                  <a:srgbClr val="000000"/>
                </a:solidFill>
                <a:latin typeface="Inter"/>
                <a:ea typeface="Inter"/>
                <a:cs typeface="Inter"/>
                <a:sym typeface="Inter"/>
              </a:rPr>
              <a:t>The applicable policy responds first.</a:t>
            </a:r>
          </a:p>
          <a:p>
            <a:pPr marL="637604" lvl="1" indent="-318802" algn="l">
              <a:lnSpc>
                <a:spcPts val="5138"/>
              </a:lnSpc>
              <a:buFont typeface="Arial"/>
              <a:buChar char="•"/>
            </a:pPr>
            <a:r>
              <a:rPr lang="en-US" sz="2953" b="1">
                <a:solidFill>
                  <a:srgbClr val="000000"/>
                </a:solidFill>
                <a:latin typeface="Inter Bold"/>
                <a:ea typeface="Inter Bold"/>
                <a:cs typeface="Inter Bold"/>
                <a:sym typeface="Inter Bold"/>
              </a:rPr>
              <a:t>Non-Contributory:</a:t>
            </a:r>
            <a:r>
              <a:rPr lang="en-US" sz="2953">
                <a:solidFill>
                  <a:srgbClr val="000000"/>
                </a:solidFill>
                <a:latin typeface="Inter"/>
                <a:ea typeface="Inter"/>
                <a:cs typeface="Inter"/>
                <a:sym typeface="Inter"/>
              </a:rPr>
              <a:t> The policy responds without seeking contribution from another applicable policy.</a:t>
            </a:r>
          </a:p>
          <a:p>
            <a:pPr marL="637604" lvl="1" indent="-318802" algn="l">
              <a:lnSpc>
                <a:spcPts val="5138"/>
              </a:lnSpc>
              <a:buFont typeface="Arial"/>
              <a:buChar char="•"/>
            </a:pPr>
            <a:r>
              <a:rPr lang="en-US" sz="2953">
                <a:solidFill>
                  <a:srgbClr val="000000"/>
                </a:solidFill>
                <a:latin typeface="Inter"/>
                <a:ea typeface="Inter"/>
                <a:cs typeface="Inter"/>
                <a:sym typeface="Inter"/>
              </a:rPr>
              <a:t>NJSIG does </a:t>
            </a:r>
            <a:r>
              <a:rPr lang="en-US" sz="2953" b="1">
                <a:solidFill>
                  <a:srgbClr val="000000"/>
                </a:solidFill>
                <a:latin typeface="Inter Bold"/>
                <a:ea typeface="Inter Bold"/>
                <a:cs typeface="Inter Bold"/>
                <a:sym typeface="Inter Bold"/>
              </a:rPr>
              <a:t>not </a:t>
            </a:r>
            <a:r>
              <a:rPr lang="en-US" sz="2953">
                <a:solidFill>
                  <a:srgbClr val="000000"/>
                </a:solidFill>
                <a:latin typeface="Inter"/>
                <a:ea typeface="Inter"/>
                <a:cs typeface="Inter"/>
                <a:sym typeface="Inter"/>
              </a:rPr>
              <a:t>provide blanket Primary &amp; Non-Contributory coverage.</a:t>
            </a:r>
          </a:p>
          <a:p>
            <a:pPr marL="637604" lvl="1" indent="-318802" algn="l">
              <a:lnSpc>
                <a:spcPts val="5138"/>
              </a:lnSpc>
              <a:buFont typeface="Arial"/>
              <a:buChar char="•"/>
            </a:pPr>
            <a:r>
              <a:rPr lang="en-US" sz="2953">
                <a:solidFill>
                  <a:srgbClr val="000000"/>
                </a:solidFill>
                <a:latin typeface="Inter"/>
                <a:ea typeface="Inter"/>
                <a:cs typeface="Inter"/>
                <a:sym typeface="Inter"/>
              </a:rPr>
              <a:t>Requests are</a:t>
            </a:r>
            <a:r>
              <a:rPr lang="en-US" sz="2953" u="none">
                <a:solidFill>
                  <a:srgbClr val="000000"/>
                </a:solidFill>
                <a:latin typeface="Inter"/>
                <a:ea typeface="Inter"/>
                <a:cs typeface="Inter"/>
                <a:sym typeface="Inter"/>
              </a:rPr>
              <a:t> revi</a:t>
            </a:r>
            <a:r>
              <a:rPr lang="en-US" sz="2953">
                <a:solidFill>
                  <a:srgbClr val="000000"/>
                </a:solidFill>
                <a:latin typeface="Inter"/>
                <a:ea typeface="Inter"/>
                <a:cs typeface="Inter"/>
                <a:sym typeface="Inter"/>
              </a:rPr>
              <a:t>ewed </a:t>
            </a:r>
            <a:r>
              <a:rPr lang="en-US" sz="2953" b="1">
                <a:solidFill>
                  <a:srgbClr val="000000"/>
                </a:solidFill>
                <a:latin typeface="Inter Bold"/>
                <a:ea typeface="Inter Bold"/>
                <a:cs typeface="Inter Bold"/>
                <a:sym typeface="Inter Bold"/>
              </a:rPr>
              <a:t>case-by-case</a:t>
            </a:r>
            <a:r>
              <a:rPr lang="en-US" sz="2953">
                <a:solidFill>
                  <a:srgbClr val="000000"/>
                </a:solidFill>
                <a:latin typeface="Inter"/>
                <a:ea typeface="Inter"/>
                <a:cs typeface="Inter"/>
                <a:sym typeface="Inter"/>
              </a:rPr>
              <a:t> based on the contract or agreement.</a:t>
            </a:r>
          </a:p>
          <a:p>
            <a:pPr algn="l">
              <a:lnSpc>
                <a:spcPts val="5138"/>
              </a:lnSpc>
            </a:pPr>
            <a:endParaRPr lang="en-US" sz="2953">
              <a:solidFill>
                <a:srgbClr val="000000"/>
              </a:solidFill>
              <a:latin typeface="Inter"/>
              <a:ea typeface="Inter"/>
              <a:cs typeface="Inter"/>
              <a:sym typeface="Inter"/>
            </a:endParaRPr>
          </a:p>
        </p:txBody>
      </p:sp>
      <p:sp>
        <p:nvSpPr>
          <p:cNvPr id="12" name="Slide Number Placeholder 11">
            <a:extLst>
              <a:ext uri="{FF2B5EF4-FFF2-40B4-BE49-F238E27FC236}">
                <a16:creationId xmlns:a16="http://schemas.microsoft.com/office/drawing/2014/main" id="{8AC8C303-CC06-4346-B295-E6D137BC0162}"/>
              </a:ext>
            </a:extLst>
          </p:cNvPr>
          <p:cNvSpPr>
            <a:spLocks noGrp="1"/>
          </p:cNvSpPr>
          <p:nvPr>
            <p:ph type="sldNum" sz="quarter" idx="12"/>
          </p:nvPr>
        </p:nvSpPr>
        <p:spPr/>
        <p:txBody>
          <a:bodyPr/>
          <a:lstStyle/>
          <a:p>
            <a:fld id="{B6F15528-21DE-4FAA-801E-634DDDAF4B2B}" type="slidenum">
              <a:rPr lang="en-US" smtClean="0"/>
              <a:pPr/>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13271909" y="-5720240"/>
            <a:ext cx="10892694" cy="9427132"/>
          </a:xfrm>
          <a:custGeom>
            <a:avLst/>
            <a:gdLst/>
            <a:ahLst/>
            <a:cxnLst/>
            <a:rect l="l" t="t" r="r" b="b"/>
            <a:pathLst>
              <a:path w="10892694" h="9427132">
                <a:moveTo>
                  <a:pt x="0" y="0"/>
                </a:moveTo>
                <a:lnTo>
                  <a:pt x="10892695" y="0"/>
                </a:lnTo>
                <a:lnTo>
                  <a:pt x="10892695" y="9427131"/>
                </a:lnTo>
                <a:lnTo>
                  <a:pt x="0" y="94271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1154669" y="378039"/>
            <a:ext cx="14048469" cy="1798665"/>
          </a:xfrm>
          <a:prstGeom prst="rect">
            <a:avLst/>
          </a:prstGeom>
        </p:spPr>
        <p:txBody>
          <a:bodyPr lIns="0" tIns="0" rIns="0" bIns="0" rtlCol="0" anchor="t">
            <a:spAutoFit/>
          </a:bodyPr>
          <a:lstStyle/>
          <a:p>
            <a:pPr algn="l">
              <a:lnSpc>
                <a:spcPts val="7060"/>
              </a:lnSpc>
            </a:pPr>
            <a:r>
              <a:rPr lang="en-US" sz="6139" b="1">
                <a:solidFill>
                  <a:srgbClr val="000000"/>
                </a:solidFill>
                <a:latin typeface="Inter Bold"/>
                <a:ea typeface="Inter Bold"/>
                <a:cs typeface="Inter Bold"/>
                <a:sym typeface="Inter Bold"/>
              </a:rPr>
              <a:t>Checklist for</a:t>
            </a:r>
          </a:p>
          <a:p>
            <a:pPr algn="l">
              <a:lnSpc>
                <a:spcPts val="7060"/>
              </a:lnSpc>
            </a:pPr>
            <a:r>
              <a:rPr lang="en-US" sz="6139" b="1">
                <a:solidFill>
                  <a:srgbClr val="000000"/>
                </a:solidFill>
                <a:latin typeface="Inter Bold"/>
                <a:ea typeface="Inter Bold"/>
                <a:cs typeface="Inter Bold"/>
                <a:sym typeface="Inter Bold"/>
              </a:rPr>
              <a:t>Additional Insured Status</a:t>
            </a:r>
          </a:p>
        </p:txBody>
      </p:sp>
      <p:sp>
        <p:nvSpPr>
          <p:cNvPr id="4" name="Freeform 4"/>
          <p:cNvSpPr/>
          <p:nvPr/>
        </p:nvSpPr>
        <p:spPr>
          <a:xfrm rot="8487042">
            <a:off x="13516086" y="7560687"/>
            <a:ext cx="8200413" cy="7097085"/>
          </a:xfrm>
          <a:custGeom>
            <a:avLst/>
            <a:gdLst/>
            <a:ahLst/>
            <a:cxnLst/>
            <a:rect l="l" t="t" r="r" b="b"/>
            <a:pathLst>
              <a:path w="8200413" h="7097085">
                <a:moveTo>
                  <a:pt x="0" y="0"/>
                </a:moveTo>
                <a:lnTo>
                  <a:pt x="8200413" y="0"/>
                </a:lnTo>
                <a:lnTo>
                  <a:pt x="8200413" y="7097085"/>
                </a:lnTo>
                <a:lnTo>
                  <a:pt x="0" y="70970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15678776" y="9044309"/>
            <a:ext cx="2155634" cy="848912"/>
          </a:xfrm>
          <a:custGeom>
            <a:avLst/>
            <a:gdLst/>
            <a:ahLst/>
            <a:cxnLst/>
            <a:rect l="l" t="t" r="r" b="b"/>
            <a:pathLst>
              <a:path w="2155634" h="848912">
                <a:moveTo>
                  <a:pt x="0" y="0"/>
                </a:moveTo>
                <a:lnTo>
                  <a:pt x="2155634" y="0"/>
                </a:lnTo>
                <a:lnTo>
                  <a:pt x="2155634" y="848912"/>
                </a:lnTo>
                <a:lnTo>
                  <a:pt x="0" y="848912"/>
                </a:lnTo>
                <a:lnTo>
                  <a:pt x="0" y="0"/>
                </a:lnTo>
                <a:close/>
              </a:path>
            </a:pathLst>
          </a:custGeom>
          <a:blipFill>
            <a:blip r:embed="rId6"/>
            <a:stretch>
              <a:fillRect/>
            </a:stretch>
          </a:blipFill>
        </p:spPr>
      </p:sp>
      <p:sp>
        <p:nvSpPr>
          <p:cNvPr id="6" name="TextBox 6"/>
          <p:cNvSpPr txBox="1"/>
          <p:nvPr/>
        </p:nvSpPr>
        <p:spPr>
          <a:xfrm>
            <a:off x="762000" y="2705100"/>
            <a:ext cx="13546558" cy="5836021"/>
          </a:xfrm>
          <a:prstGeom prst="rect">
            <a:avLst/>
          </a:prstGeom>
        </p:spPr>
        <p:txBody>
          <a:bodyPr lIns="0" tIns="0" rIns="0" bIns="0" rtlCol="0" anchor="t">
            <a:spAutoFit/>
          </a:bodyPr>
          <a:lstStyle/>
          <a:p>
            <a:pPr marL="594425" lvl="1" indent="-297213" algn="l">
              <a:lnSpc>
                <a:spcPts val="4570"/>
              </a:lnSpc>
              <a:buFont typeface="Arial"/>
              <a:buChar char="•"/>
            </a:pPr>
            <a:r>
              <a:rPr lang="en-US" sz="2753" dirty="0">
                <a:solidFill>
                  <a:srgbClr val="000000"/>
                </a:solidFill>
                <a:latin typeface="Inter"/>
                <a:ea typeface="Inter"/>
                <a:cs typeface="Inter"/>
                <a:sym typeface="Inter"/>
              </a:rPr>
              <a:t>NJSIG provides a checklist to help determine Additional Insured status for:</a:t>
            </a:r>
          </a:p>
          <a:p>
            <a:pPr marL="1188850" lvl="2" indent="-396283" algn="l">
              <a:lnSpc>
                <a:spcPts val="4570"/>
              </a:lnSpc>
              <a:buFont typeface="Arial"/>
              <a:buChar char="⚬"/>
            </a:pPr>
            <a:r>
              <a:rPr lang="en-US" sz="2753" dirty="0">
                <a:solidFill>
                  <a:srgbClr val="000000"/>
                </a:solidFill>
                <a:latin typeface="Inter"/>
                <a:ea typeface="Inter"/>
                <a:cs typeface="Inter"/>
                <a:sym typeface="Inter"/>
              </a:rPr>
              <a:t>PTAs</a:t>
            </a:r>
          </a:p>
          <a:p>
            <a:pPr marL="1188850" lvl="2" indent="-396283" algn="l">
              <a:lnSpc>
                <a:spcPts val="4570"/>
              </a:lnSpc>
              <a:buFont typeface="Arial"/>
              <a:buChar char="⚬"/>
            </a:pPr>
            <a:r>
              <a:rPr lang="en-US" sz="2753" dirty="0">
                <a:solidFill>
                  <a:srgbClr val="000000"/>
                </a:solidFill>
                <a:latin typeface="Inter"/>
                <a:ea typeface="Inter"/>
                <a:cs typeface="Inter"/>
                <a:sym typeface="Inter"/>
              </a:rPr>
              <a:t>PTOs</a:t>
            </a:r>
          </a:p>
          <a:p>
            <a:pPr marL="1188850" lvl="2" indent="-396283" algn="l">
              <a:lnSpc>
                <a:spcPts val="4570"/>
              </a:lnSpc>
              <a:buFont typeface="Arial"/>
              <a:buChar char="⚬"/>
            </a:pPr>
            <a:r>
              <a:rPr lang="en-US" sz="2753" dirty="0">
                <a:solidFill>
                  <a:srgbClr val="000000"/>
                </a:solidFill>
                <a:latin typeface="Inter"/>
                <a:ea typeface="Inter"/>
                <a:cs typeface="Inter"/>
                <a:sym typeface="Inter"/>
              </a:rPr>
              <a:t>HSAs</a:t>
            </a:r>
          </a:p>
          <a:p>
            <a:pPr marL="1188850" lvl="2" indent="-396283" algn="l">
              <a:lnSpc>
                <a:spcPts val="4570"/>
              </a:lnSpc>
              <a:buFont typeface="Arial"/>
              <a:buChar char="⚬"/>
            </a:pPr>
            <a:r>
              <a:rPr lang="en-US" sz="2753" dirty="0">
                <a:solidFill>
                  <a:srgbClr val="000000"/>
                </a:solidFill>
                <a:latin typeface="Inter"/>
                <a:ea typeface="Inter"/>
                <a:cs typeface="Inter"/>
                <a:sym typeface="Inter"/>
              </a:rPr>
              <a:t>Foundations</a:t>
            </a:r>
          </a:p>
          <a:p>
            <a:pPr marL="594425" lvl="1" indent="-297213" algn="l">
              <a:lnSpc>
                <a:spcPts val="4570"/>
              </a:lnSpc>
              <a:buFont typeface="Arial"/>
              <a:buChar char="•"/>
            </a:pPr>
            <a:r>
              <a:rPr lang="en-US" sz="2753" dirty="0">
                <a:solidFill>
                  <a:srgbClr val="000000"/>
                </a:solidFill>
                <a:latin typeface="Inter"/>
                <a:ea typeface="Inter"/>
                <a:cs typeface="Inter"/>
                <a:sym typeface="Inter"/>
              </a:rPr>
              <a:t>PTAs, PTOs &amp; HSAs</a:t>
            </a:r>
          </a:p>
          <a:p>
            <a:pPr marL="1188850" lvl="2" indent="-396283" algn="l">
              <a:lnSpc>
                <a:spcPts val="4570"/>
              </a:lnSpc>
              <a:buFont typeface="Arial"/>
              <a:buChar char="⚬"/>
            </a:pPr>
            <a:r>
              <a:rPr lang="en-US" sz="2753" dirty="0">
                <a:solidFill>
                  <a:srgbClr val="000000"/>
                </a:solidFill>
                <a:latin typeface="Inter"/>
                <a:ea typeface="Inter"/>
                <a:cs typeface="Inter"/>
                <a:sym typeface="Inter"/>
              </a:rPr>
              <a:t>Automatically covered as Additional Insureds when acting </a:t>
            </a:r>
            <a:r>
              <a:rPr lang="en-US" sz="2753" b="1" dirty="0">
                <a:solidFill>
                  <a:srgbClr val="000000"/>
                </a:solidFill>
                <a:latin typeface="Inter Bold"/>
                <a:ea typeface="Inter Bold"/>
                <a:cs typeface="Inter Bold"/>
                <a:sym typeface="Inter Bold"/>
              </a:rPr>
              <a:t>on behalf of and with approval from the school board.</a:t>
            </a:r>
          </a:p>
          <a:p>
            <a:pPr marL="1188850" lvl="2" indent="-396283" algn="l">
              <a:lnSpc>
                <a:spcPts val="4570"/>
              </a:lnSpc>
              <a:buFont typeface="Arial"/>
              <a:buChar char="⚬"/>
            </a:pPr>
            <a:r>
              <a:rPr lang="en-US" sz="2753" dirty="0">
                <a:solidFill>
                  <a:srgbClr val="000000"/>
                </a:solidFill>
                <a:latin typeface="Inter"/>
                <a:ea typeface="Inter"/>
                <a:cs typeface="Inter"/>
                <a:sym typeface="Inter"/>
              </a:rPr>
              <a:t>Business Administrators should ensure these groups understand the approval requirement.</a:t>
            </a:r>
          </a:p>
        </p:txBody>
      </p:sp>
      <p:sp>
        <p:nvSpPr>
          <p:cNvPr id="11" name="Slide Number Placeholder 10">
            <a:extLst>
              <a:ext uri="{FF2B5EF4-FFF2-40B4-BE49-F238E27FC236}">
                <a16:creationId xmlns:a16="http://schemas.microsoft.com/office/drawing/2014/main" id="{A585BC7F-7EC4-4BDD-BA60-7B49206BAA12}"/>
              </a:ext>
            </a:extLst>
          </p:cNvPr>
          <p:cNvSpPr>
            <a:spLocks noGrp="1"/>
          </p:cNvSpPr>
          <p:nvPr>
            <p:ph type="sldNum" sz="quarter" idx="12"/>
          </p:nvPr>
        </p:nvSpPr>
        <p:spPr/>
        <p:txBody>
          <a:bodyPr/>
          <a:lstStyle/>
          <a:p>
            <a:fld id="{B6F15528-21DE-4FAA-801E-634DDDAF4B2B}" type="slidenum">
              <a:rPr lang="en-US" smtClean="0"/>
              <a:pPr/>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13271909" y="-5720240"/>
            <a:ext cx="10892694" cy="9427132"/>
          </a:xfrm>
          <a:custGeom>
            <a:avLst/>
            <a:gdLst/>
            <a:ahLst/>
            <a:cxnLst/>
            <a:rect l="l" t="t" r="r" b="b"/>
            <a:pathLst>
              <a:path w="10892694" h="9427132">
                <a:moveTo>
                  <a:pt x="0" y="0"/>
                </a:moveTo>
                <a:lnTo>
                  <a:pt x="10892695" y="0"/>
                </a:lnTo>
                <a:lnTo>
                  <a:pt x="10892695" y="9427131"/>
                </a:lnTo>
                <a:lnTo>
                  <a:pt x="0" y="94271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1154669" y="571500"/>
            <a:ext cx="14048469" cy="1821011"/>
          </a:xfrm>
          <a:prstGeom prst="rect">
            <a:avLst/>
          </a:prstGeom>
        </p:spPr>
        <p:txBody>
          <a:bodyPr lIns="0" tIns="0" rIns="0" bIns="0" rtlCol="0" anchor="t">
            <a:spAutoFit/>
          </a:bodyPr>
          <a:lstStyle/>
          <a:p>
            <a:pPr algn="l">
              <a:lnSpc>
                <a:spcPts val="7060"/>
              </a:lnSpc>
            </a:pPr>
            <a:r>
              <a:rPr lang="en-US" sz="6139" b="1" dirty="0">
                <a:solidFill>
                  <a:srgbClr val="000000"/>
                </a:solidFill>
                <a:latin typeface="Inter Bold"/>
                <a:ea typeface="Inter Bold"/>
                <a:cs typeface="Inter Bold"/>
                <a:sym typeface="Inter Bold"/>
              </a:rPr>
              <a:t>Foundations: Additional</a:t>
            </a:r>
          </a:p>
          <a:p>
            <a:pPr algn="l">
              <a:lnSpc>
                <a:spcPts val="7060"/>
              </a:lnSpc>
            </a:pPr>
            <a:r>
              <a:rPr lang="en-US" sz="6139" b="1" dirty="0">
                <a:solidFill>
                  <a:srgbClr val="000000"/>
                </a:solidFill>
                <a:latin typeface="Inter Bold"/>
                <a:ea typeface="Inter Bold"/>
                <a:cs typeface="Inter Bold"/>
                <a:sym typeface="Inter Bold"/>
              </a:rPr>
              <a:t>Insured Exceptions</a:t>
            </a:r>
          </a:p>
        </p:txBody>
      </p:sp>
      <p:sp>
        <p:nvSpPr>
          <p:cNvPr id="4" name="Freeform 4"/>
          <p:cNvSpPr/>
          <p:nvPr/>
        </p:nvSpPr>
        <p:spPr>
          <a:xfrm rot="8487042">
            <a:off x="13516086" y="7560687"/>
            <a:ext cx="8200413" cy="7097085"/>
          </a:xfrm>
          <a:custGeom>
            <a:avLst/>
            <a:gdLst/>
            <a:ahLst/>
            <a:cxnLst/>
            <a:rect l="l" t="t" r="r" b="b"/>
            <a:pathLst>
              <a:path w="8200413" h="7097085">
                <a:moveTo>
                  <a:pt x="0" y="0"/>
                </a:moveTo>
                <a:lnTo>
                  <a:pt x="8200413" y="0"/>
                </a:lnTo>
                <a:lnTo>
                  <a:pt x="8200413" y="7097085"/>
                </a:lnTo>
                <a:lnTo>
                  <a:pt x="0" y="70970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15678776" y="9044309"/>
            <a:ext cx="2155634" cy="848912"/>
          </a:xfrm>
          <a:custGeom>
            <a:avLst/>
            <a:gdLst/>
            <a:ahLst/>
            <a:cxnLst/>
            <a:rect l="l" t="t" r="r" b="b"/>
            <a:pathLst>
              <a:path w="2155634" h="848912">
                <a:moveTo>
                  <a:pt x="0" y="0"/>
                </a:moveTo>
                <a:lnTo>
                  <a:pt x="2155634" y="0"/>
                </a:lnTo>
                <a:lnTo>
                  <a:pt x="2155634" y="848912"/>
                </a:lnTo>
                <a:lnTo>
                  <a:pt x="0" y="848912"/>
                </a:lnTo>
                <a:lnTo>
                  <a:pt x="0" y="0"/>
                </a:lnTo>
                <a:close/>
              </a:path>
            </a:pathLst>
          </a:custGeom>
          <a:blipFill>
            <a:blip r:embed="rId6"/>
            <a:stretch>
              <a:fillRect/>
            </a:stretch>
          </a:blipFill>
        </p:spPr>
      </p:sp>
      <p:sp>
        <p:nvSpPr>
          <p:cNvPr id="6" name="TextBox 6"/>
          <p:cNvSpPr txBox="1"/>
          <p:nvPr/>
        </p:nvSpPr>
        <p:spPr>
          <a:xfrm>
            <a:off x="1154669" y="4421435"/>
            <a:ext cx="14389365" cy="3200876"/>
          </a:xfrm>
          <a:prstGeom prst="rect">
            <a:avLst/>
          </a:prstGeom>
        </p:spPr>
        <p:txBody>
          <a:bodyPr wrap="square" lIns="0" tIns="0" rIns="0" bIns="0" rtlCol="0" anchor="t">
            <a:spAutoFit/>
          </a:bodyPr>
          <a:lstStyle/>
          <a:p>
            <a:pPr algn="l"/>
            <a:r>
              <a:rPr lang="en-US" sz="2600" dirty="0">
                <a:solidFill>
                  <a:srgbClr val="000000"/>
                </a:solidFill>
                <a:latin typeface="Inter"/>
                <a:ea typeface="Inter"/>
                <a:cs typeface="Inter"/>
                <a:sym typeface="Inter"/>
              </a:rPr>
              <a:t>A foundation or affiliated 501(c)(3) organization may </a:t>
            </a:r>
            <a:r>
              <a:rPr lang="en-US" sz="2600" b="1" dirty="0">
                <a:solidFill>
                  <a:srgbClr val="000000"/>
                </a:solidFill>
                <a:latin typeface="Inter Bold"/>
                <a:ea typeface="Inter Bold"/>
                <a:cs typeface="Inter Bold"/>
                <a:sym typeface="Inter Bold"/>
              </a:rPr>
              <a:t>not </a:t>
            </a:r>
            <a:r>
              <a:rPr lang="en-US" sz="2600" dirty="0">
                <a:solidFill>
                  <a:srgbClr val="000000"/>
                </a:solidFill>
                <a:latin typeface="Inter"/>
                <a:ea typeface="Inter"/>
                <a:cs typeface="Inter"/>
                <a:sym typeface="Inter"/>
              </a:rPr>
              <a:t>qualify as an Additional Insured if, at the time of a claim:</a:t>
            </a:r>
          </a:p>
          <a:p>
            <a:pPr marL="1145671" lvl="2" indent="-381890" algn="l">
              <a:buFont typeface="Arial"/>
              <a:buChar char="⚬"/>
            </a:pPr>
            <a:r>
              <a:rPr lang="en-US" sz="2600" dirty="0">
                <a:solidFill>
                  <a:srgbClr val="000000"/>
                </a:solidFill>
                <a:latin typeface="Inter"/>
                <a:ea typeface="Inter"/>
                <a:cs typeface="Inter"/>
                <a:sym typeface="Inter"/>
              </a:rPr>
              <a:t>Annual revenue exceeds </a:t>
            </a:r>
            <a:r>
              <a:rPr lang="en-US" sz="2600" b="1" dirty="0">
                <a:solidFill>
                  <a:srgbClr val="000000"/>
                </a:solidFill>
                <a:latin typeface="Inter Bold"/>
                <a:ea typeface="Inter Bold"/>
                <a:cs typeface="Inter Bold"/>
                <a:sym typeface="Inter Bold"/>
              </a:rPr>
              <a:t>$100,000</a:t>
            </a:r>
          </a:p>
          <a:p>
            <a:pPr marL="1145671" lvl="2" indent="-381890" algn="l">
              <a:buFont typeface="Arial"/>
              <a:buChar char="⚬"/>
            </a:pPr>
            <a:r>
              <a:rPr lang="en-US" sz="2600" dirty="0">
                <a:solidFill>
                  <a:srgbClr val="000000"/>
                </a:solidFill>
                <a:latin typeface="Inter"/>
                <a:ea typeface="Inter"/>
                <a:cs typeface="Inter"/>
                <a:sym typeface="Inter"/>
              </a:rPr>
              <a:t>Total assets exceed </a:t>
            </a:r>
            <a:r>
              <a:rPr lang="en-US" sz="2600" b="1" dirty="0">
                <a:solidFill>
                  <a:srgbClr val="000000"/>
                </a:solidFill>
                <a:latin typeface="Inter Bold"/>
                <a:ea typeface="Inter Bold"/>
                <a:cs typeface="Inter Bold"/>
                <a:sym typeface="Inter Bold"/>
              </a:rPr>
              <a:t>$500,000</a:t>
            </a:r>
          </a:p>
          <a:p>
            <a:pPr marL="1145671" lvl="2" indent="-381890" algn="l">
              <a:buFont typeface="Arial"/>
              <a:buChar char="⚬"/>
            </a:pPr>
            <a:r>
              <a:rPr lang="en-US" sz="2600" dirty="0">
                <a:solidFill>
                  <a:srgbClr val="000000"/>
                </a:solidFill>
                <a:latin typeface="Inter"/>
                <a:ea typeface="Inter"/>
                <a:cs typeface="Inter"/>
                <a:sym typeface="Inter"/>
              </a:rPr>
              <a:t>The organization has </a:t>
            </a:r>
            <a:r>
              <a:rPr lang="en-US" sz="2600" b="1" dirty="0">
                <a:solidFill>
                  <a:srgbClr val="000000"/>
                </a:solidFill>
                <a:latin typeface="Inter Bold"/>
                <a:ea typeface="Inter Bold"/>
                <a:cs typeface="Inter Bold"/>
                <a:sym typeface="Inter Bold"/>
              </a:rPr>
              <a:t>employees</a:t>
            </a:r>
          </a:p>
          <a:p>
            <a:pPr marL="1145671" lvl="2" indent="-381890" algn="l">
              <a:buFont typeface="Arial"/>
              <a:buChar char="⚬"/>
            </a:pPr>
            <a:r>
              <a:rPr lang="en-US" sz="2600" dirty="0">
                <a:solidFill>
                  <a:srgbClr val="000000"/>
                </a:solidFill>
                <a:latin typeface="Inter"/>
                <a:ea typeface="Inter"/>
                <a:cs typeface="Inter"/>
                <a:sym typeface="Inter"/>
              </a:rPr>
              <a:t>Corporate sponsors receive </a:t>
            </a:r>
            <a:r>
              <a:rPr lang="en-US" sz="2600" b="1" dirty="0">
                <a:solidFill>
                  <a:srgbClr val="000000"/>
                </a:solidFill>
                <a:latin typeface="Inter Bold"/>
                <a:ea typeface="Inter Bold"/>
                <a:cs typeface="Inter Bold"/>
                <a:sym typeface="Inter Bold"/>
              </a:rPr>
              <a:t>marketing benefits</a:t>
            </a:r>
          </a:p>
          <a:p>
            <a:pPr marL="1145671" lvl="2" indent="-381890" algn="l">
              <a:buFont typeface="Arial"/>
              <a:buChar char="⚬"/>
            </a:pPr>
            <a:r>
              <a:rPr lang="en-US" sz="2600" dirty="0">
                <a:solidFill>
                  <a:srgbClr val="000000"/>
                </a:solidFill>
                <a:latin typeface="Inter"/>
                <a:ea typeface="Inter"/>
                <a:cs typeface="Inter"/>
                <a:sym typeface="Inter"/>
              </a:rPr>
              <a:t>The organization has </a:t>
            </a:r>
            <a:r>
              <a:rPr lang="en-US" sz="2600" b="1" dirty="0">
                <a:solidFill>
                  <a:srgbClr val="000000"/>
                </a:solidFill>
                <a:latin typeface="Inter Bold"/>
                <a:ea typeface="Inter Bold"/>
                <a:cs typeface="Inter Bold"/>
                <a:sym typeface="Inter Bold"/>
              </a:rPr>
              <a:t>child care exposure</a:t>
            </a:r>
          </a:p>
          <a:p>
            <a:pPr marL="1145671" lvl="2" indent="-381890" algn="l">
              <a:buFont typeface="Arial"/>
              <a:buChar char="⚬"/>
            </a:pPr>
            <a:r>
              <a:rPr lang="en-US" sz="2600" dirty="0">
                <a:solidFill>
                  <a:srgbClr val="000000"/>
                </a:solidFill>
                <a:latin typeface="Inter"/>
                <a:ea typeface="Inter"/>
                <a:cs typeface="Inter"/>
                <a:sym typeface="Inter"/>
              </a:rPr>
              <a:t>The organization has </a:t>
            </a:r>
            <a:r>
              <a:rPr lang="en-US" sz="2600" b="1" dirty="0">
                <a:solidFill>
                  <a:srgbClr val="000000"/>
                </a:solidFill>
                <a:latin typeface="Inter Bold"/>
                <a:ea typeface="Inter Bold"/>
                <a:cs typeface="Inter Bold"/>
                <a:sym typeface="Inter Bold"/>
              </a:rPr>
              <a:t>liquor liability / hosts liquor events</a:t>
            </a:r>
          </a:p>
        </p:txBody>
      </p:sp>
      <p:sp>
        <p:nvSpPr>
          <p:cNvPr id="7" name="Freeform 7"/>
          <p:cNvSpPr/>
          <p:nvPr/>
        </p:nvSpPr>
        <p:spPr>
          <a:xfrm rot="-10586722">
            <a:off x="-1760755" y="9150544"/>
            <a:ext cx="3521511" cy="3047707"/>
          </a:xfrm>
          <a:custGeom>
            <a:avLst/>
            <a:gdLst/>
            <a:ahLst/>
            <a:cxnLst/>
            <a:rect l="l" t="t" r="r" b="b"/>
            <a:pathLst>
              <a:path w="3521511" h="3047707">
                <a:moveTo>
                  <a:pt x="0" y="0"/>
                </a:moveTo>
                <a:lnTo>
                  <a:pt x="3521510" y="0"/>
                </a:lnTo>
                <a:lnTo>
                  <a:pt x="3521510" y="3047708"/>
                </a:lnTo>
                <a:lnTo>
                  <a:pt x="0" y="304770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9" name="TextBox 8">
            <a:extLst>
              <a:ext uri="{FF2B5EF4-FFF2-40B4-BE49-F238E27FC236}">
                <a16:creationId xmlns:a16="http://schemas.microsoft.com/office/drawing/2014/main" id="{249B6FB9-01A9-4D1E-8744-9E2C5385E2AF}"/>
              </a:ext>
            </a:extLst>
          </p:cNvPr>
          <p:cNvSpPr txBox="1"/>
          <p:nvPr/>
        </p:nvSpPr>
        <p:spPr>
          <a:xfrm>
            <a:off x="762000" y="2592875"/>
            <a:ext cx="15240000" cy="1482457"/>
          </a:xfrm>
          <a:prstGeom prst="rect">
            <a:avLst/>
          </a:prstGeom>
          <a:noFill/>
        </p:spPr>
        <p:txBody>
          <a:bodyPr wrap="square">
            <a:spAutoFit/>
          </a:bodyPr>
          <a:lstStyle/>
          <a:p>
            <a:pPr marL="297212" lvl="1" algn="l">
              <a:lnSpc>
                <a:spcPts val="4570"/>
              </a:lnSpc>
            </a:pPr>
            <a:r>
              <a:rPr lang="en-US" sz="2600" b="1" dirty="0">
                <a:solidFill>
                  <a:srgbClr val="000000"/>
                </a:solidFill>
                <a:latin typeface="Inter Bold"/>
                <a:ea typeface="Inter Bold"/>
                <a:cs typeface="Inter Bold"/>
                <a:sym typeface="Inter Bold"/>
              </a:rPr>
              <a:t>Foundations &amp; affiliated 501(c)(3) organizations</a:t>
            </a:r>
          </a:p>
          <a:p>
            <a:pPr marL="1188850" lvl="2" indent="-396283" algn="l">
              <a:buFont typeface="Arial"/>
              <a:buChar char="⚬"/>
            </a:pPr>
            <a:r>
              <a:rPr lang="en-US" sz="2600" dirty="0">
                <a:solidFill>
                  <a:srgbClr val="000000"/>
                </a:solidFill>
                <a:latin typeface="Inter"/>
                <a:ea typeface="Inter"/>
                <a:cs typeface="Inter"/>
                <a:sym typeface="Inter"/>
              </a:rPr>
              <a:t>May qualify when acting under the school board’s direction.</a:t>
            </a:r>
          </a:p>
          <a:p>
            <a:pPr marL="1188850" lvl="2" indent="-396283" algn="l">
              <a:buFont typeface="Arial"/>
              <a:buChar char="⚬"/>
            </a:pPr>
            <a:r>
              <a:rPr lang="en-US" sz="2600" dirty="0">
                <a:solidFill>
                  <a:srgbClr val="000000"/>
                </a:solidFill>
                <a:latin typeface="Inter"/>
                <a:ea typeface="Inter"/>
                <a:cs typeface="Inter"/>
                <a:sym typeface="Inter"/>
              </a:rPr>
              <a:t>Additional</a:t>
            </a:r>
            <a:r>
              <a:rPr lang="en-US" sz="2600" u="none" dirty="0">
                <a:solidFill>
                  <a:srgbClr val="000000"/>
                </a:solidFill>
                <a:latin typeface="Inter"/>
                <a:ea typeface="Inter"/>
                <a:cs typeface="Inter"/>
                <a:sym typeface="Inter"/>
              </a:rPr>
              <a:t> Insured status may</a:t>
            </a:r>
            <a:r>
              <a:rPr lang="en-US" sz="2600" dirty="0">
                <a:solidFill>
                  <a:srgbClr val="000000"/>
                </a:solidFill>
                <a:latin typeface="Inter"/>
                <a:ea typeface="Inter"/>
                <a:cs typeface="Inter"/>
                <a:sym typeface="Inter"/>
              </a:rPr>
              <a:t> not apply if certain exposures or financial thresholds exist.</a:t>
            </a:r>
          </a:p>
        </p:txBody>
      </p:sp>
      <p:sp>
        <p:nvSpPr>
          <p:cNvPr id="11" name="TextBox 10">
            <a:extLst>
              <a:ext uri="{FF2B5EF4-FFF2-40B4-BE49-F238E27FC236}">
                <a16:creationId xmlns:a16="http://schemas.microsoft.com/office/drawing/2014/main" id="{51E0632A-2048-43B3-AEAB-618C94B12C96}"/>
              </a:ext>
            </a:extLst>
          </p:cNvPr>
          <p:cNvSpPr txBox="1"/>
          <p:nvPr/>
        </p:nvSpPr>
        <p:spPr>
          <a:xfrm>
            <a:off x="1728172" y="8410058"/>
            <a:ext cx="12901461" cy="1401666"/>
          </a:xfrm>
          <a:prstGeom prst="rect">
            <a:avLst/>
          </a:prstGeom>
          <a:noFill/>
        </p:spPr>
        <p:txBody>
          <a:bodyPr wrap="square">
            <a:spAutoFit/>
          </a:bodyPr>
          <a:lstStyle/>
          <a:p>
            <a:pPr algn="ctr">
              <a:lnSpc>
                <a:spcPct val="150000"/>
              </a:lnSpc>
            </a:pPr>
            <a:r>
              <a:rPr lang="en-US" sz="3200" b="1" dirty="0">
                <a:solidFill>
                  <a:srgbClr val="000000"/>
                </a:solidFill>
                <a:latin typeface="Inter Bold"/>
                <a:ea typeface="Inter Bold"/>
                <a:cs typeface="Inter Bold"/>
                <a:sym typeface="Inter Bold"/>
              </a:rPr>
              <a:t>When in doubt, use the checklist.</a:t>
            </a:r>
          </a:p>
          <a:p>
            <a:pPr algn="ctr">
              <a:lnSpc>
                <a:spcPct val="150000"/>
              </a:lnSpc>
            </a:pPr>
            <a:r>
              <a:rPr lang="en-US" sz="2800" i="1" dirty="0">
                <a:solidFill>
                  <a:srgbClr val="000000"/>
                </a:solidFill>
                <a:latin typeface="Inter"/>
                <a:ea typeface="Inter"/>
                <a:cs typeface="Inter"/>
                <a:sym typeface="Inter"/>
              </a:rPr>
              <a:t>Con</a:t>
            </a:r>
            <a:r>
              <a:rPr lang="en-US" sz="2800" i="1" u="none" dirty="0">
                <a:solidFill>
                  <a:srgbClr val="000000"/>
                </a:solidFill>
                <a:latin typeface="Inter"/>
                <a:ea typeface="Inter"/>
                <a:cs typeface="Inter"/>
                <a:sym typeface="Inter"/>
              </a:rPr>
              <a:t>tact NJSIG</a:t>
            </a:r>
            <a:r>
              <a:rPr lang="en-US" sz="2800" i="1" dirty="0">
                <a:solidFill>
                  <a:srgbClr val="000000"/>
                </a:solidFill>
                <a:latin typeface="Inter"/>
                <a:ea typeface="Inter"/>
                <a:cs typeface="Inter"/>
                <a:sym typeface="Inter"/>
              </a:rPr>
              <a:t> or your assigned Underwriter for assistance.</a:t>
            </a:r>
          </a:p>
        </p:txBody>
      </p:sp>
      <p:sp>
        <p:nvSpPr>
          <p:cNvPr id="14" name="Slide Number Placeholder 13">
            <a:extLst>
              <a:ext uri="{FF2B5EF4-FFF2-40B4-BE49-F238E27FC236}">
                <a16:creationId xmlns:a16="http://schemas.microsoft.com/office/drawing/2014/main" id="{1CF90D6A-A6EA-4EAE-A60B-AC1B4D642766}"/>
              </a:ext>
            </a:extLst>
          </p:cNvPr>
          <p:cNvSpPr>
            <a:spLocks noGrp="1"/>
          </p:cNvSpPr>
          <p:nvPr>
            <p:ph type="sldNum" sz="quarter" idx="12"/>
          </p:nvPr>
        </p:nvSpPr>
        <p:spPr/>
        <p:txBody>
          <a:bodyPr/>
          <a:lstStyle/>
          <a:p>
            <a:fld id="{B6F15528-21DE-4FAA-801E-634DDDAF4B2B}" type="slidenum">
              <a:rPr lang="en-US" smtClean="0"/>
              <a:pPr/>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13011078" y="-6007869"/>
            <a:ext cx="10892694" cy="9427132"/>
          </a:xfrm>
          <a:custGeom>
            <a:avLst/>
            <a:gdLst/>
            <a:ahLst/>
            <a:cxnLst/>
            <a:rect l="l" t="t" r="r" b="b"/>
            <a:pathLst>
              <a:path w="10892694" h="9427132">
                <a:moveTo>
                  <a:pt x="0" y="0"/>
                </a:moveTo>
                <a:lnTo>
                  <a:pt x="10892694" y="0"/>
                </a:lnTo>
                <a:lnTo>
                  <a:pt x="10892694" y="9427132"/>
                </a:lnTo>
                <a:lnTo>
                  <a:pt x="0" y="94271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8487042">
            <a:off x="13516086" y="7560687"/>
            <a:ext cx="8200413" cy="7097085"/>
          </a:xfrm>
          <a:custGeom>
            <a:avLst/>
            <a:gdLst/>
            <a:ahLst/>
            <a:cxnLst/>
            <a:rect l="l" t="t" r="r" b="b"/>
            <a:pathLst>
              <a:path w="8200413" h="7097085">
                <a:moveTo>
                  <a:pt x="0" y="0"/>
                </a:moveTo>
                <a:lnTo>
                  <a:pt x="8200413" y="0"/>
                </a:lnTo>
                <a:lnTo>
                  <a:pt x="8200413" y="7097085"/>
                </a:lnTo>
                <a:lnTo>
                  <a:pt x="0" y="70970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15678776" y="9044309"/>
            <a:ext cx="2155634" cy="848912"/>
          </a:xfrm>
          <a:custGeom>
            <a:avLst/>
            <a:gdLst/>
            <a:ahLst/>
            <a:cxnLst/>
            <a:rect l="l" t="t" r="r" b="b"/>
            <a:pathLst>
              <a:path w="2155634" h="848912">
                <a:moveTo>
                  <a:pt x="0" y="0"/>
                </a:moveTo>
                <a:lnTo>
                  <a:pt x="2155634" y="0"/>
                </a:lnTo>
                <a:lnTo>
                  <a:pt x="2155634" y="848912"/>
                </a:lnTo>
                <a:lnTo>
                  <a:pt x="0" y="848912"/>
                </a:lnTo>
                <a:lnTo>
                  <a:pt x="0" y="0"/>
                </a:lnTo>
                <a:close/>
              </a:path>
            </a:pathLst>
          </a:custGeom>
          <a:blipFill>
            <a:blip r:embed="rId8"/>
            <a:stretch>
              <a:fillRect/>
            </a:stretch>
          </a:blipFill>
        </p:spPr>
      </p:sp>
      <p:sp>
        <p:nvSpPr>
          <p:cNvPr id="6" name="TextBox 6"/>
          <p:cNvSpPr txBox="1"/>
          <p:nvPr/>
        </p:nvSpPr>
        <p:spPr>
          <a:xfrm>
            <a:off x="1281711" y="2462370"/>
            <a:ext cx="15742259" cy="5190011"/>
          </a:xfrm>
          <a:prstGeom prst="rect">
            <a:avLst/>
          </a:prstGeom>
        </p:spPr>
        <p:txBody>
          <a:bodyPr lIns="0" tIns="0" rIns="0" bIns="0" rtlCol="0" anchor="t">
            <a:spAutoFit/>
          </a:bodyPr>
          <a:lstStyle/>
          <a:p>
            <a:pPr marL="628548" lvl="1" indent="-314274" algn="l">
              <a:lnSpc>
                <a:spcPts val="4949"/>
              </a:lnSpc>
              <a:buFont typeface="Arial"/>
              <a:buChar char="•"/>
            </a:pPr>
            <a:r>
              <a:rPr lang="en-US" sz="2911" dirty="0">
                <a:solidFill>
                  <a:srgbClr val="000000"/>
                </a:solidFill>
                <a:latin typeface="Inter"/>
                <a:ea typeface="Inter"/>
                <a:cs typeface="Inter"/>
                <a:sym typeface="Inter"/>
              </a:rPr>
              <a:t>Ensure that all vendors using the facilities sign a use agreement.</a:t>
            </a:r>
          </a:p>
          <a:p>
            <a:pPr marL="1257095" lvl="2" indent="-419032" algn="l">
              <a:lnSpc>
                <a:spcPts val="4949"/>
              </a:lnSpc>
              <a:buFont typeface="Arial"/>
              <a:buChar char="⚬"/>
            </a:pPr>
            <a:r>
              <a:rPr lang="en-US" sz="2911" dirty="0">
                <a:solidFill>
                  <a:srgbClr val="000000"/>
                </a:solidFill>
                <a:latin typeface="Inter"/>
                <a:ea typeface="Inter"/>
                <a:cs typeface="Inter"/>
                <a:sym typeface="Inter"/>
              </a:rPr>
              <a:t>Specify the scope of the use of the facilities (including dates/times).</a:t>
            </a:r>
          </a:p>
          <a:p>
            <a:pPr marL="628548" lvl="1" indent="-314274" algn="l">
              <a:lnSpc>
                <a:spcPts val="4949"/>
              </a:lnSpc>
              <a:buFont typeface="Arial"/>
              <a:buChar char="•"/>
            </a:pPr>
            <a:r>
              <a:rPr lang="en-US" sz="2911" dirty="0">
                <a:solidFill>
                  <a:srgbClr val="000000"/>
                </a:solidFill>
                <a:latin typeface="Inter"/>
                <a:ea typeface="Inter"/>
                <a:cs typeface="Inter"/>
                <a:sym typeface="Inter"/>
              </a:rPr>
              <a:t>Principles for a facility use agreement and a contract are the same!</a:t>
            </a:r>
          </a:p>
          <a:p>
            <a:pPr marL="1257095" lvl="2" indent="-419032" algn="l">
              <a:lnSpc>
                <a:spcPts val="4949"/>
              </a:lnSpc>
              <a:buFont typeface="Arial"/>
              <a:buChar char="⚬"/>
            </a:pPr>
            <a:r>
              <a:rPr lang="en-US" sz="2911" dirty="0">
                <a:solidFill>
                  <a:srgbClr val="000000"/>
                </a:solidFill>
                <a:latin typeface="Inter"/>
                <a:ea typeface="Inter"/>
                <a:cs typeface="Inter"/>
                <a:sym typeface="Inter"/>
              </a:rPr>
              <a:t>Secure a Certificate of Insurance with policy effective at the time of the </a:t>
            </a:r>
            <a:br>
              <a:rPr lang="en-US" sz="2911" dirty="0">
                <a:solidFill>
                  <a:srgbClr val="000000"/>
                </a:solidFill>
                <a:latin typeface="Inter"/>
                <a:ea typeface="Inter"/>
                <a:cs typeface="Inter"/>
                <a:sym typeface="Inter"/>
              </a:rPr>
            </a:br>
            <a:r>
              <a:rPr lang="en-US" sz="2911" dirty="0">
                <a:solidFill>
                  <a:srgbClr val="000000"/>
                </a:solidFill>
                <a:latin typeface="Inter"/>
                <a:ea typeface="Inter"/>
                <a:cs typeface="Inter"/>
                <a:sym typeface="Inter"/>
              </a:rPr>
              <a:t>use of facilities.</a:t>
            </a:r>
          </a:p>
          <a:p>
            <a:pPr marL="1257095" lvl="2" indent="-419032" algn="l">
              <a:lnSpc>
                <a:spcPts val="4949"/>
              </a:lnSpc>
              <a:buFont typeface="Arial"/>
              <a:buChar char="⚬"/>
            </a:pPr>
            <a:r>
              <a:rPr lang="en-US" sz="2911" dirty="0">
                <a:solidFill>
                  <a:srgbClr val="000000"/>
                </a:solidFill>
                <a:latin typeface="Inter"/>
                <a:ea typeface="Inter"/>
                <a:cs typeface="Inter"/>
                <a:sym typeface="Inter"/>
              </a:rPr>
              <a:t>Additional insured status.</a:t>
            </a:r>
          </a:p>
          <a:p>
            <a:pPr marL="1257095" lvl="2" indent="-419032" algn="l">
              <a:lnSpc>
                <a:spcPts val="4949"/>
              </a:lnSpc>
              <a:buFont typeface="Arial"/>
              <a:buChar char="⚬"/>
            </a:pPr>
            <a:r>
              <a:rPr lang="en-US" sz="2911" dirty="0">
                <a:solidFill>
                  <a:srgbClr val="000000"/>
                </a:solidFill>
                <a:latin typeface="Inter"/>
                <a:ea typeface="Inter"/>
                <a:cs typeface="Inter"/>
                <a:sym typeface="Inter"/>
              </a:rPr>
              <a:t>Hold Harmless / Indemnification language (</a:t>
            </a:r>
            <a:r>
              <a:rPr lang="en-US" sz="2911" i="1" dirty="0" err="1">
                <a:solidFill>
                  <a:srgbClr val="000000"/>
                </a:solidFill>
                <a:latin typeface="Inter"/>
                <a:ea typeface="Inter"/>
                <a:cs typeface="Inter"/>
                <a:sym typeface="Inter"/>
              </a:rPr>
              <a:t>Azurak</a:t>
            </a:r>
            <a:r>
              <a:rPr lang="en-US" sz="2911" dirty="0">
                <a:solidFill>
                  <a:srgbClr val="000000"/>
                </a:solidFill>
                <a:latin typeface="Inter"/>
                <a:ea typeface="Inter"/>
                <a:cs typeface="Inter"/>
                <a:sym typeface="Inter"/>
              </a:rPr>
              <a:t> Complaint if possible!)</a:t>
            </a:r>
          </a:p>
          <a:p>
            <a:pPr algn="l">
              <a:lnSpc>
                <a:spcPts val="7278"/>
              </a:lnSpc>
            </a:pPr>
            <a:endParaRPr lang="en-US" sz="2911" dirty="0">
              <a:solidFill>
                <a:srgbClr val="000000"/>
              </a:solidFill>
              <a:latin typeface="Inter"/>
              <a:ea typeface="Inter"/>
              <a:cs typeface="Inter"/>
              <a:sym typeface="Inter"/>
            </a:endParaRPr>
          </a:p>
        </p:txBody>
      </p:sp>
      <p:sp>
        <p:nvSpPr>
          <p:cNvPr id="7" name="TextBox 7"/>
          <p:cNvSpPr txBox="1"/>
          <p:nvPr/>
        </p:nvSpPr>
        <p:spPr>
          <a:xfrm>
            <a:off x="1281711" y="1090399"/>
            <a:ext cx="13065334" cy="904538"/>
          </a:xfrm>
          <a:prstGeom prst="rect">
            <a:avLst/>
          </a:prstGeom>
        </p:spPr>
        <p:txBody>
          <a:bodyPr lIns="0" tIns="0" rIns="0" bIns="0" rtlCol="0" anchor="t">
            <a:spAutoFit/>
          </a:bodyPr>
          <a:lstStyle/>
          <a:p>
            <a:pPr algn="l">
              <a:lnSpc>
                <a:spcPts val="7060"/>
              </a:lnSpc>
            </a:pPr>
            <a:r>
              <a:rPr lang="en-US" sz="6139" b="1" dirty="0">
                <a:solidFill>
                  <a:srgbClr val="000000"/>
                </a:solidFill>
                <a:latin typeface="Inter Bold"/>
                <a:ea typeface="Inter Bold"/>
                <a:cs typeface="Inter Bold"/>
                <a:sym typeface="Inter Bold"/>
              </a:rPr>
              <a:t>Facility Use Agreements</a:t>
            </a:r>
          </a:p>
        </p:txBody>
      </p:sp>
      <p:sp>
        <p:nvSpPr>
          <p:cNvPr id="12" name="Slide Number Placeholder 11">
            <a:extLst>
              <a:ext uri="{FF2B5EF4-FFF2-40B4-BE49-F238E27FC236}">
                <a16:creationId xmlns:a16="http://schemas.microsoft.com/office/drawing/2014/main" id="{D0544670-78CB-4286-8F57-9AD18EA7301E}"/>
              </a:ext>
            </a:extLst>
          </p:cNvPr>
          <p:cNvSpPr>
            <a:spLocks noGrp="1"/>
          </p:cNvSpPr>
          <p:nvPr>
            <p:ph type="sldNum" sz="quarter" idx="12"/>
          </p:nvPr>
        </p:nvSpPr>
        <p:spPr/>
        <p:txBody>
          <a:bodyPr/>
          <a:lstStyle/>
          <a:p>
            <a:fld id="{B6F15528-21DE-4FAA-801E-634DDDAF4B2B}" type="slidenum">
              <a:rPr lang="en-US" smtClean="0"/>
              <a:pPr/>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44000" y="-304808"/>
            <a:ext cx="9675039" cy="10797397"/>
            <a:chOff x="0" y="0"/>
            <a:chExt cx="3272791" cy="3652453"/>
          </a:xfrm>
        </p:grpSpPr>
        <p:sp>
          <p:nvSpPr>
            <p:cNvPr id="3" name="Freeform 3"/>
            <p:cNvSpPr/>
            <p:nvPr/>
          </p:nvSpPr>
          <p:spPr>
            <a:xfrm>
              <a:off x="0" y="0"/>
              <a:ext cx="3272791" cy="3652453"/>
            </a:xfrm>
            <a:custGeom>
              <a:avLst/>
              <a:gdLst/>
              <a:ahLst/>
              <a:cxnLst/>
              <a:rect l="l" t="t" r="r" b="b"/>
              <a:pathLst>
                <a:path w="3272791" h="3652453">
                  <a:moveTo>
                    <a:pt x="0" y="0"/>
                  </a:moveTo>
                  <a:lnTo>
                    <a:pt x="3272791" y="0"/>
                  </a:lnTo>
                  <a:lnTo>
                    <a:pt x="3272791" y="3652453"/>
                  </a:lnTo>
                  <a:lnTo>
                    <a:pt x="0" y="3652453"/>
                  </a:lnTo>
                  <a:close/>
                </a:path>
              </a:pathLst>
            </a:custGeom>
            <a:solidFill>
              <a:srgbClr val="FFDC68"/>
            </a:solidFill>
          </p:spPr>
        </p:sp>
      </p:grpSp>
      <p:sp>
        <p:nvSpPr>
          <p:cNvPr id="5" name="TextBox 5"/>
          <p:cNvSpPr txBox="1"/>
          <p:nvPr/>
        </p:nvSpPr>
        <p:spPr>
          <a:xfrm rot="16200000">
            <a:off x="-4542917" y="4867781"/>
            <a:ext cx="10058399" cy="551433"/>
          </a:xfrm>
          <a:prstGeom prst="rect">
            <a:avLst/>
          </a:prstGeom>
        </p:spPr>
        <p:txBody>
          <a:bodyPr wrap="square" lIns="0" tIns="0" rIns="0" bIns="0" rtlCol="0" anchor="t">
            <a:spAutoFit/>
          </a:bodyPr>
          <a:lstStyle/>
          <a:p>
            <a:pPr algn="ctr">
              <a:lnSpc>
                <a:spcPts val="4312"/>
              </a:lnSpc>
            </a:pPr>
            <a:r>
              <a:rPr lang="en-US" sz="3750" b="1" dirty="0">
                <a:solidFill>
                  <a:srgbClr val="00B050"/>
                </a:solidFill>
                <a:latin typeface="Inter Bold"/>
                <a:ea typeface="Inter Bold"/>
                <a:cs typeface="Inter Bold"/>
                <a:sym typeface="Inter Bold"/>
              </a:rPr>
              <a:t>Good Example:</a:t>
            </a:r>
          </a:p>
        </p:txBody>
      </p:sp>
      <p:sp>
        <p:nvSpPr>
          <p:cNvPr id="8" name="TextBox 8"/>
          <p:cNvSpPr txBox="1"/>
          <p:nvPr/>
        </p:nvSpPr>
        <p:spPr>
          <a:xfrm rot="16200000">
            <a:off x="4696334" y="4810630"/>
            <a:ext cx="10172699" cy="551433"/>
          </a:xfrm>
          <a:prstGeom prst="rect">
            <a:avLst/>
          </a:prstGeom>
        </p:spPr>
        <p:txBody>
          <a:bodyPr wrap="square" lIns="0" tIns="0" rIns="0" bIns="0" rtlCol="0" anchor="t">
            <a:spAutoFit/>
          </a:bodyPr>
          <a:lstStyle/>
          <a:p>
            <a:pPr algn="ctr">
              <a:lnSpc>
                <a:spcPts val="4309"/>
              </a:lnSpc>
            </a:pPr>
            <a:r>
              <a:rPr lang="en-US" sz="3747" b="1" dirty="0">
                <a:solidFill>
                  <a:srgbClr val="7030A0"/>
                </a:solidFill>
                <a:latin typeface="Inter Bold"/>
                <a:ea typeface="Inter Bold"/>
                <a:cs typeface="Inter Bold"/>
                <a:sym typeface="Inter Bold"/>
              </a:rPr>
              <a:t>Not So Good Example:</a:t>
            </a:r>
          </a:p>
        </p:txBody>
      </p:sp>
      <p:pic>
        <p:nvPicPr>
          <p:cNvPr id="12" name="Picture 11">
            <a:extLst>
              <a:ext uri="{FF2B5EF4-FFF2-40B4-BE49-F238E27FC236}">
                <a16:creationId xmlns:a16="http://schemas.microsoft.com/office/drawing/2014/main" id="{8817EA41-8ECD-48BF-A4AF-31D63A081F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0561" y="114300"/>
            <a:ext cx="7772400" cy="10058400"/>
          </a:xfrm>
          <a:prstGeom prst="rect">
            <a:avLst/>
          </a:prstGeom>
        </p:spPr>
      </p:pic>
      <p:sp>
        <p:nvSpPr>
          <p:cNvPr id="13" name="Rectangle 12">
            <a:extLst>
              <a:ext uri="{FF2B5EF4-FFF2-40B4-BE49-F238E27FC236}">
                <a16:creationId xmlns:a16="http://schemas.microsoft.com/office/drawing/2014/main" id="{29F94B37-DFB1-4448-925A-0A02A06AF63F}"/>
              </a:ext>
            </a:extLst>
          </p:cNvPr>
          <p:cNvSpPr/>
          <p:nvPr/>
        </p:nvSpPr>
        <p:spPr>
          <a:xfrm>
            <a:off x="3352800" y="2171700"/>
            <a:ext cx="1524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4FD746E-9D6C-4012-8350-C5D802F1B7FB}"/>
              </a:ext>
            </a:extLst>
          </p:cNvPr>
          <p:cNvSpPr/>
          <p:nvPr/>
        </p:nvSpPr>
        <p:spPr>
          <a:xfrm>
            <a:off x="3124200" y="2400300"/>
            <a:ext cx="3886199"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723DD4B-2B46-494D-B34C-A5810489FC6F}"/>
              </a:ext>
            </a:extLst>
          </p:cNvPr>
          <p:cNvSpPr/>
          <p:nvPr/>
        </p:nvSpPr>
        <p:spPr>
          <a:xfrm>
            <a:off x="3354355" y="2682240"/>
            <a:ext cx="16002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B1998AE-81FB-4FF8-8EB4-A63AD55E4CF6}"/>
              </a:ext>
            </a:extLst>
          </p:cNvPr>
          <p:cNvSpPr/>
          <p:nvPr/>
        </p:nvSpPr>
        <p:spPr>
          <a:xfrm>
            <a:off x="5979338" y="2682240"/>
            <a:ext cx="16002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0320C4C-97BF-47ED-9F9E-78B4B97EDE80}"/>
              </a:ext>
            </a:extLst>
          </p:cNvPr>
          <p:cNvSpPr/>
          <p:nvPr/>
        </p:nvSpPr>
        <p:spPr>
          <a:xfrm>
            <a:off x="3794758" y="3009900"/>
            <a:ext cx="16002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BFA5157-9A75-4F57-9BAA-202A663BF8FD}"/>
              </a:ext>
            </a:extLst>
          </p:cNvPr>
          <p:cNvSpPr/>
          <p:nvPr/>
        </p:nvSpPr>
        <p:spPr>
          <a:xfrm>
            <a:off x="5979338" y="2933700"/>
            <a:ext cx="1335862"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9060929-672D-48FC-A3BA-A2BCE245CABA}"/>
              </a:ext>
            </a:extLst>
          </p:cNvPr>
          <p:cNvSpPr/>
          <p:nvPr/>
        </p:nvSpPr>
        <p:spPr>
          <a:xfrm>
            <a:off x="3794758" y="8001000"/>
            <a:ext cx="1844042"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3A52086-2D4B-468C-93D0-229601F7F1D3}"/>
              </a:ext>
            </a:extLst>
          </p:cNvPr>
          <p:cNvSpPr/>
          <p:nvPr/>
        </p:nvSpPr>
        <p:spPr>
          <a:xfrm>
            <a:off x="2057400" y="1247266"/>
            <a:ext cx="4724400" cy="5434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REDACTED: Name of School </a:t>
            </a:r>
          </a:p>
        </p:txBody>
      </p:sp>
      <p:pic>
        <p:nvPicPr>
          <p:cNvPr id="22" name="Picture 21">
            <a:extLst>
              <a:ext uri="{FF2B5EF4-FFF2-40B4-BE49-F238E27FC236}">
                <a16:creationId xmlns:a16="http://schemas.microsoft.com/office/drawing/2014/main" id="{70E3F157-7C14-423C-A110-60A49EF97D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7000" y="64690"/>
            <a:ext cx="7772400" cy="10058400"/>
          </a:xfrm>
          <a:prstGeom prst="rect">
            <a:avLst/>
          </a:prstGeom>
        </p:spPr>
      </p:pic>
      <p:sp>
        <p:nvSpPr>
          <p:cNvPr id="23" name="Rectangle 22">
            <a:extLst>
              <a:ext uri="{FF2B5EF4-FFF2-40B4-BE49-F238E27FC236}">
                <a16:creationId xmlns:a16="http://schemas.microsoft.com/office/drawing/2014/main" id="{A688AE8E-D66C-45DD-8F00-F5A381E81802}"/>
              </a:ext>
            </a:extLst>
          </p:cNvPr>
          <p:cNvSpPr/>
          <p:nvPr/>
        </p:nvSpPr>
        <p:spPr>
          <a:xfrm>
            <a:off x="2209800" y="1399666"/>
            <a:ext cx="4724400" cy="5434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REDACTED: Name of School </a:t>
            </a:r>
          </a:p>
        </p:txBody>
      </p:sp>
      <p:sp>
        <p:nvSpPr>
          <p:cNvPr id="24" name="Rectangle 23">
            <a:extLst>
              <a:ext uri="{FF2B5EF4-FFF2-40B4-BE49-F238E27FC236}">
                <a16:creationId xmlns:a16="http://schemas.microsoft.com/office/drawing/2014/main" id="{40CDFFAF-DB81-439A-BA21-586EEAF9405F}"/>
              </a:ext>
            </a:extLst>
          </p:cNvPr>
          <p:cNvSpPr/>
          <p:nvPr/>
        </p:nvSpPr>
        <p:spPr>
          <a:xfrm>
            <a:off x="10591800" y="117249"/>
            <a:ext cx="6400800" cy="5434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REDACTED: Name of School </a:t>
            </a:r>
          </a:p>
        </p:txBody>
      </p:sp>
      <p:sp>
        <p:nvSpPr>
          <p:cNvPr id="25" name="Rectangle 24">
            <a:extLst>
              <a:ext uri="{FF2B5EF4-FFF2-40B4-BE49-F238E27FC236}">
                <a16:creationId xmlns:a16="http://schemas.microsoft.com/office/drawing/2014/main" id="{2DB09FA9-4D25-493D-A602-4DCC86245789}"/>
              </a:ext>
            </a:extLst>
          </p:cNvPr>
          <p:cNvSpPr/>
          <p:nvPr/>
        </p:nvSpPr>
        <p:spPr>
          <a:xfrm>
            <a:off x="12039600" y="952500"/>
            <a:ext cx="685800" cy="2947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3C6A8432-AFCC-4992-8987-0309166623CA}"/>
              </a:ext>
            </a:extLst>
          </p:cNvPr>
          <p:cNvSpPr/>
          <p:nvPr/>
        </p:nvSpPr>
        <p:spPr>
          <a:xfrm>
            <a:off x="12725400" y="1328835"/>
            <a:ext cx="2057400" cy="2879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A6CF8807-471C-4481-84A2-B27E9E51D0D5}"/>
              </a:ext>
            </a:extLst>
          </p:cNvPr>
          <p:cNvSpPr/>
          <p:nvPr/>
        </p:nvSpPr>
        <p:spPr>
          <a:xfrm>
            <a:off x="11811000" y="1698333"/>
            <a:ext cx="2743200" cy="2170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EA294EF-5E07-48CF-8FA4-230D93323313}"/>
              </a:ext>
            </a:extLst>
          </p:cNvPr>
          <p:cNvSpPr/>
          <p:nvPr/>
        </p:nvSpPr>
        <p:spPr>
          <a:xfrm>
            <a:off x="15316200" y="1616764"/>
            <a:ext cx="2057400" cy="3263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BB1BD4AD-B2D5-4A20-A4B1-AEF5CFE8CC43}"/>
              </a:ext>
            </a:extLst>
          </p:cNvPr>
          <p:cNvSpPr>
            <a:spLocks noGrp="1"/>
          </p:cNvSpPr>
          <p:nvPr>
            <p:ph type="sldNum" sz="quarter" idx="12"/>
          </p:nvPr>
        </p:nvSpPr>
        <p:spPr/>
        <p:txBody>
          <a:bodyPr/>
          <a:lstStyle/>
          <a:p>
            <a:fld id="{B6F15528-21DE-4FAA-801E-634DDDAF4B2B}" type="slidenum">
              <a:rPr lang="en-US" smtClean="0"/>
              <a:pPr/>
              <a:t>44</a:t>
            </a:fld>
            <a:endParaRPr lang="en-US"/>
          </a:p>
        </p:txBody>
      </p:sp>
      <p:sp>
        <p:nvSpPr>
          <p:cNvPr id="29" name="Rectangle 28">
            <a:extLst>
              <a:ext uri="{FF2B5EF4-FFF2-40B4-BE49-F238E27FC236}">
                <a16:creationId xmlns:a16="http://schemas.microsoft.com/office/drawing/2014/main" id="{B9915D27-028C-4A87-AAA2-458EA065C1CD}"/>
              </a:ext>
            </a:extLst>
          </p:cNvPr>
          <p:cNvSpPr/>
          <p:nvPr/>
        </p:nvSpPr>
        <p:spPr>
          <a:xfrm>
            <a:off x="3693340" y="6134099"/>
            <a:ext cx="1844042" cy="152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rPr>
              <a:t>BOE Redacted</a:t>
            </a:r>
          </a:p>
        </p:txBody>
      </p:sp>
      <p:sp>
        <p:nvSpPr>
          <p:cNvPr id="30" name="Rectangle 29">
            <a:extLst>
              <a:ext uri="{FF2B5EF4-FFF2-40B4-BE49-F238E27FC236}">
                <a16:creationId xmlns:a16="http://schemas.microsoft.com/office/drawing/2014/main" id="{8D11F473-5DC0-44BC-AA47-D7ACE5BFC49E}"/>
              </a:ext>
            </a:extLst>
          </p:cNvPr>
          <p:cNvSpPr/>
          <p:nvPr/>
        </p:nvSpPr>
        <p:spPr>
          <a:xfrm>
            <a:off x="2743200" y="6896100"/>
            <a:ext cx="1600200" cy="152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rPr>
              <a:t>BOE Redacted</a:t>
            </a:r>
          </a:p>
        </p:txBody>
      </p:sp>
      <p:sp>
        <p:nvSpPr>
          <p:cNvPr id="31" name="Rectangle 30">
            <a:extLst>
              <a:ext uri="{FF2B5EF4-FFF2-40B4-BE49-F238E27FC236}">
                <a16:creationId xmlns:a16="http://schemas.microsoft.com/office/drawing/2014/main" id="{DD8E364F-B44B-4477-8B3A-F9E96B87AEE1}"/>
              </a:ext>
            </a:extLst>
          </p:cNvPr>
          <p:cNvSpPr/>
          <p:nvPr/>
        </p:nvSpPr>
        <p:spPr>
          <a:xfrm>
            <a:off x="5791200" y="7131491"/>
            <a:ext cx="1600200" cy="152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rPr>
              <a:t>BOE Redacted</a:t>
            </a:r>
          </a:p>
        </p:txBody>
      </p:sp>
      <p:sp>
        <p:nvSpPr>
          <p:cNvPr id="33" name="Rectangle 32">
            <a:extLst>
              <a:ext uri="{FF2B5EF4-FFF2-40B4-BE49-F238E27FC236}">
                <a16:creationId xmlns:a16="http://schemas.microsoft.com/office/drawing/2014/main" id="{603AB6BC-2B61-4309-A85C-0BEB990BDA9A}"/>
              </a:ext>
            </a:extLst>
          </p:cNvPr>
          <p:cNvSpPr/>
          <p:nvPr/>
        </p:nvSpPr>
        <p:spPr>
          <a:xfrm>
            <a:off x="11734800" y="7283893"/>
            <a:ext cx="1752600" cy="1456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rPr>
              <a:t>BOE Redacted</a:t>
            </a:r>
          </a:p>
        </p:txBody>
      </p:sp>
      <p:sp>
        <p:nvSpPr>
          <p:cNvPr id="34" name="Rectangle 33">
            <a:extLst>
              <a:ext uri="{FF2B5EF4-FFF2-40B4-BE49-F238E27FC236}">
                <a16:creationId xmlns:a16="http://schemas.microsoft.com/office/drawing/2014/main" id="{E41AC3E6-8B6B-4C54-8816-B845A222785A}"/>
              </a:ext>
            </a:extLst>
          </p:cNvPr>
          <p:cNvSpPr/>
          <p:nvPr/>
        </p:nvSpPr>
        <p:spPr>
          <a:xfrm>
            <a:off x="12153900" y="7461849"/>
            <a:ext cx="1600200" cy="152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rPr>
              <a:t>BOE Redacted</a:t>
            </a:r>
          </a:p>
        </p:txBody>
      </p:sp>
      <p:sp>
        <p:nvSpPr>
          <p:cNvPr id="35" name="Rectangle 34">
            <a:extLst>
              <a:ext uri="{FF2B5EF4-FFF2-40B4-BE49-F238E27FC236}">
                <a16:creationId xmlns:a16="http://schemas.microsoft.com/office/drawing/2014/main" id="{C6E9010E-F6E9-47EE-83CE-8B07383A336F}"/>
              </a:ext>
            </a:extLst>
          </p:cNvPr>
          <p:cNvSpPr/>
          <p:nvPr/>
        </p:nvSpPr>
        <p:spPr>
          <a:xfrm>
            <a:off x="11010900" y="6819899"/>
            <a:ext cx="1866900" cy="165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rPr>
              <a:t>BOE Redacted</a:t>
            </a:r>
          </a:p>
        </p:txBody>
      </p:sp>
      <p:sp>
        <p:nvSpPr>
          <p:cNvPr id="36" name="Rectangle 35">
            <a:extLst>
              <a:ext uri="{FF2B5EF4-FFF2-40B4-BE49-F238E27FC236}">
                <a16:creationId xmlns:a16="http://schemas.microsoft.com/office/drawing/2014/main" id="{10D71246-1203-48B9-A3AF-835B5D6AD5D2}"/>
              </a:ext>
            </a:extLst>
          </p:cNvPr>
          <p:cNvSpPr/>
          <p:nvPr/>
        </p:nvSpPr>
        <p:spPr>
          <a:xfrm>
            <a:off x="2872737" y="9509759"/>
            <a:ext cx="1844042"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34874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13011078" y="-6007869"/>
            <a:ext cx="10892694" cy="9427132"/>
          </a:xfrm>
          <a:custGeom>
            <a:avLst/>
            <a:gdLst/>
            <a:ahLst/>
            <a:cxnLst/>
            <a:rect l="l" t="t" r="r" b="b"/>
            <a:pathLst>
              <a:path w="10892694" h="9427132">
                <a:moveTo>
                  <a:pt x="0" y="0"/>
                </a:moveTo>
                <a:lnTo>
                  <a:pt x="10892694" y="0"/>
                </a:lnTo>
                <a:lnTo>
                  <a:pt x="10892694" y="9427132"/>
                </a:lnTo>
                <a:lnTo>
                  <a:pt x="0" y="94271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8487042">
            <a:off x="13516086" y="7560687"/>
            <a:ext cx="8200413" cy="7097085"/>
          </a:xfrm>
          <a:custGeom>
            <a:avLst/>
            <a:gdLst/>
            <a:ahLst/>
            <a:cxnLst/>
            <a:rect l="l" t="t" r="r" b="b"/>
            <a:pathLst>
              <a:path w="8200413" h="7097085">
                <a:moveTo>
                  <a:pt x="0" y="0"/>
                </a:moveTo>
                <a:lnTo>
                  <a:pt x="8200413" y="0"/>
                </a:lnTo>
                <a:lnTo>
                  <a:pt x="8200413" y="7097085"/>
                </a:lnTo>
                <a:lnTo>
                  <a:pt x="0" y="70970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15678776" y="9044309"/>
            <a:ext cx="2155634" cy="848912"/>
          </a:xfrm>
          <a:custGeom>
            <a:avLst/>
            <a:gdLst/>
            <a:ahLst/>
            <a:cxnLst/>
            <a:rect l="l" t="t" r="r" b="b"/>
            <a:pathLst>
              <a:path w="2155634" h="848912">
                <a:moveTo>
                  <a:pt x="0" y="0"/>
                </a:moveTo>
                <a:lnTo>
                  <a:pt x="2155634" y="0"/>
                </a:lnTo>
                <a:lnTo>
                  <a:pt x="2155634" y="848912"/>
                </a:lnTo>
                <a:lnTo>
                  <a:pt x="0" y="848912"/>
                </a:lnTo>
                <a:lnTo>
                  <a:pt x="0" y="0"/>
                </a:lnTo>
                <a:close/>
              </a:path>
            </a:pathLst>
          </a:custGeom>
          <a:blipFill>
            <a:blip r:embed="rId6"/>
            <a:stretch>
              <a:fillRect/>
            </a:stretch>
          </a:blipFill>
        </p:spPr>
      </p:sp>
      <p:sp>
        <p:nvSpPr>
          <p:cNvPr id="6" name="TextBox 6"/>
          <p:cNvSpPr txBox="1"/>
          <p:nvPr/>
        </p:nvSpPr>
        <p:spPr>
          <a:xfrm>
            <a:off x="1028700" y="1677014"/>
            <a:ext cx="15430500" cy="8238537"/>
          </a:xfrm>
          <a:prstGeom prst="rect">
            <a:avLst/>
          </a:prstGeom>
        </p:spPr>
        <p:txBody>
          <a:bodyPr wrap="square" lIns="0" tIns="0" rIns="0" bIns="0" rtlCol="0" anchor="t">
            <a:spAutoFit/>
          </a:bodyPr>
          <a:lstStyle/>
          <a:p>
            <a:pPr algn="l">
              <a:lnSpc>
                <a:spcPts val="4949"/>
              </a:lnSpc>
            </a:pPr>
            <a:r>
              <a:rPr lang="en-US" sz="2911" b="1" dirty="0">
                <a:solidFill>
                  <a:srgbClr val="000000"/>
                </a:solidFill>
                <a:latin typeface="Inter Bold"/>
                <a:ea typeface="Inter Bold"/>
                <a:cs typeface="Inter Bold"/>
                <a:sym typeface="Inter Bold"/>
              </a:rPr>
              <a:t>Large Construction Projects – AIA Contracts</a:t>
            </a:r>
          </a:p>
          <a:p>
            <a:pPr marL="628548" lvl="1" indent="-314274" algn="l">
              <a:lnSpc>
                <a:spcPts val="4949"/>
              </a:lnSpc>
              <a:buFont typeface="Arial"/>
              <a:buChar char="•"/>
            </a:pPr>
            <a:r>
              <a:rPr lang="en-US" sz="2911" dirty="0">
                <a:solidFill>
                  <a:srgbClr val="000000"/>
                </a:solidFill>
                <a:latin typeface="Inter"/>
                <a:ea typeface="Inter"/>
                <a:cs typeface="Inter"/>
                <a:sym typeface="Inter"/>
              </a:rPr>
              <a:t>Typically contains a full waiver of subrogation</a:t>
            </a:r>
          </a:p>
          <a:p>
            <a:pPr marL="1257095" lvl="2" indent="-419032" algn="l">
              <a:lnSpc>
                <a:spcPts val="4949"/>
              </a:lnSpc>
              <a:buFont typeface="Arial"/>
              <a:buChar char="⚬"/>
            </a:pPr>
            <a:r>
              <a:rPr lang="en-US" sz="2911" dirty="0">
                <a:solidFill>
                  <a:srgbClr val="000000"/>
                </a:solidFill>
                <a:latin typeface="Inter"/>
                <a:ea typeface="Inter"/>
                <a:cs typeface="Inter"/>
                <a:sym typeface="Inter"/>
              </a:rPr>
              <a:t>Have board counsel review before agreeing to waive subrogation rights, have </a:t>
            </a:r>
            <a:r>
              <a:rPr lang="en-US" sz="2911" b="1" dirty="0">
                <a:solidFill>
                  <a:srgbClr val="000000"/>
                </a:solidFill>
                <a:latin typeface="Inter Bold"/>
                <a:ea typeface="Inter Bold"/>
                <a:cs typeface="Inter Bold"/>
                <a:sym typeface="Inter Bold"/>
              </a:rPr>
              <a:t>Board Counsel review the provision</a:t>
            </a:r>
            <a:r>
              <a:rPr lang="en-US" sz="2911" dirty="0">
                <a:solidFill>
                  <a:srgbClr val="000000"/>
                </a:solidFill>
                <a:latin typeface="Inter"/>
                <a:ea typeface="Inter"/>
                <a:cs typeface="Inter"/>
                <a:sym typeface="Inter"/>
              </a:rPr>
              <a:t> and understand what rights the district may be giving up.</a:t>
            </a:r>
          </a:p>
          <a:p>
            <a:pPr algn="l">
              <a:lnSpc>
                <a:spcPts val="4949"/>
              </a:lnSpc>
            </a:pPr>
            <a:r>
              <a:rPr lang="en-US" sz="2911" b="1" dirty="0">
                <a:solidFill>
                  <a:srgbClr val="000000"/>
                </a:solidFill>
                <a:latin typeface="Inter Bold"/>
                <a:ea typeface="Inter Bold"/>
                <a:cs typeface="Inter Bold"/>
                <a:sym typeface="Inter Bold"/>
              </a:rPr>
              <a:t>Use of Cooperative Purchasing Arrangements</a:t>
            </a:r>
          </a:p>
          <a:p>
            <a:pPr marL="628548" lvl="1" indent="-314274" algn="l">
              <a:lnSpc>
                <a:spcPts val="4949"/>
              </a:lnSpc>
              <a:buFont typeface="Arial"/>
              <a:buChar char="•"/>
            </a:pPr>
            <a:r>
              <a:rPr lang="en-US" sz="2911" dirty="0">
                <a:solidFill>
                  <a:srgbClr val="000000"/>
                </a:solidFill>
                <a:latin typeface="Inter"/>
                <a:ea typeface="Inter"/>
                <a:cs typeface="Inter"/>
                <a:sym typeface="Inter"/>
              </a:rPr>
              <a:t>Do not assume the district has the same protections as with a direct contract.</a:t>
            </a:r>
          </a:p>
          <a:p>
            <a:pPr marL="628548" lvl="1" indent="-314274">
              <a:lnSpc>
                <a:spcPts val="4949"/>
              </a:lnSpc>
              <a:buFont typeface="Arial"/>
              <a:buChar char="•"/>
            </a:pPr>
            <a:r>
              <a:rPr lang="en-US" sz="2911" dirty="0">
                <a:solidFill>
                  <a:srgbClr val="000000"/>
                </a:solidFill>
                <a:latin typeface="Inter"/>
                <a:ea typeface="Inter"/>
                <a:cs typeface="Inter"/>
                <a:sym typeface="Inter"/>
              </a:rPr>
              <a:t>Who is reviewing vendors insurance policies/limits/language?</a:t>
            </a:r>
          </a:p>
          <a:p>
            <a:pPr marL="1085748" lvl="2" indent="-314274">
              <a:buFont typeface="Arial"/>
              <a:buChar char="•"/>
            </a:pPr>
            <a:r>
              <a:rPr lang="en-US" sz="2911" dirty="0">
                <a:solidFill>
                  <a:srgbClr val="000000"/>
                </a:solidFill>
                <a:latin typeface="Inter"/>
                <a:ea typeface="Inter"/>
                <a:cs typeface="Inter"/>
                <a:sym typeface="Inter"/>
              </a:rPr>
              <a:t>Is the district an additional insured? </a:t>
            </a:r>
          </a:p>
          <a:p>
            <a:pPr marL="1085748" lvl="2" indent="-314274">
              <a:buFont typeface="Arial"/>
              <a:buChar char="•"/>
            </a:pPr>
            <a:r>
              <a:rPr lang="en-US" sz="2911" dirty="0">
                <a:solidFill>
                  <a:srgbClr val="000000"/>
                </a:solidFill>
                <a:latin typeface="Inter"/>
                <a:ea typeface="Inter"/>
                <a:cs typeface="Inter"/>
                <a:sym typeface="Inter"/>
              </a:rPr>
              <a:t>Under whose policy? </a:t>
            </a:r>
          </a:p>
          <a:p>
            <a:pPr marL="1085748" lvl="2" indent="-314274">
              <a:buFont typeface="Arial"/>
              <a:buChar char="•"/>
            </a:pPr>
            <a:r>
              <a:rPr lang="en-US" sz="2911" dirty="0">
                <a:solidFill>
                  <a:srgbClr val="000000"/>
                </a:solidFill>
                <a:latin typeface="Inter"/>
                <a:ea typeface="Inter"/>
                <a:cs typeface="Inter"/>
                <a:sym typeface="Inter"/>
              </a:rPr>
              <a:t>Held harmless? </a:t>
            </a:r>
          </a:p>
          <a:p>
            <a:pPr marL="1085748" lvl="2" indent="-314274">
              <a:buFont typeface="Arial"/>
              <a:buChar char="•"/>
            </a:pPr>
            <a:r>
              <a:rPr lang="en-US" sz="2911" dirty="0">
                <a:solidFill>
                  <a:srgbClr val="000000"/>
                </a:solidFill>
                <a:latin typeface="Inter"/>
                <a:ea typeface="Inter"/>
                <a:cs typeface="Inter"/>
                <a:sym typeface="Inter"/>
              </a:rPr>
              <a:t>Indemnified?</a:t>
            </a:r>
          </a:p>
          <a:p>
            <a:pPr marL="628548" lvl="1" indent="-314274" algn="l">
              <a:lnSpc>
                <a:spcPts val="4949"/>
              </a:lnSpc>
              <a:buFont typeface="Arial"/>
              <a:buChar char="•"/>
            </a:pPr>
            <a:r>
              <a:rPr lang="en-US" sz="2911" dirty="0">
                <a:solidFill>
                  <a:srgbClr val="000000"/>
                </a:solidFill>
                <a:latin typeface="Inter"/>
                <a:ea typeface="Inter"/>
                <a:cs typeface="Inter"/>
                <a:sym typeface="Inter"/>
              </a:rPr>
              <a:t>Board counsel needs to be consulted.</a:t>
            </a:r>
          </a:p>
          <a:p>
            <a:pPr algn="l">
              <a:lnSpc>
                <a:spcPts val="7278"/>
              </a:lnSpc>
            </a:pPr>
            <a:endParaRPr lang="en-US" sz="2911" dirty="0">
              <a:solidFill>
                <a:srgbClr val="000000"/>
              </a:solidFill>
              <a:latin typeface="Inter"/>
              <a:ea typeface="Inter"/>
              <a:cs typeface="Inter"/>
              <a:sym typeface="Inter"/>
            </a:endParaRPr>
          </a:p>
        </p:txBody>
      </p:sp>
      <p:sp>
        <p:nvSpPr>
          <p:cNvPr id="7" name="TextBox 7"/>
          <p:cNvSpPr txBox="1"/>
          <p:nvPr/>
        </p:nvSpPr>
        <p:spPr>
          <a:xfrm>
            <a:off x="762000" y="571500"/>
            <a:ext cx="13065334" cy="904538"/>
          </a:xfrm>
          <a:prstGeom prst="rect">
            <a:avLst/>
          </a:prstGeom>
        </p:spPr>
        <p:txBody>
          <a:bodyPr lIns="0" tIns="0" rIns="0" bIns="0" rtlCol="0" anchor="t">
            <a:spAutoFit/>
          </a:bodyPr>
          <a:lstStyle/>
          <a:p>
            <a:pPr algn="l">
              <a:lnSpc>
                <a:spcPts val="7060"/>
              </a:lnSpc>
            </a:pPr>
            <a:r>
              <a:rPr lang="en-US" sz="6139" b="1" dirty="0">
                <a:solidFill>
                  <a:srgbClr val="000000"/>
                </a:solidFill>
                <a:latin typeface="Inter Bold"/>
                <a:ea typeface="Inter Bold"/>
                <a:cs typeface="Inter Bold"/>
                <a:sym typeface="Inter Bold"/>
              </a:rPr>
              <a:t>Other Contracting Considerations</a:t>
            </a:r>
          </a:p>
        </p:txBody>
      </p:sp>
      <p:sp>
        <p:nvSpPr>
          <p:cNvPr id="8" name="Freeform 4">
            <a:extLst>
              <a:ext uri="{FF2B5EF4-FFF2-40B4-BE49-F238E27FC236}">
                <a16:creationId xmlns:a16="http://schemas.microsoft.com/office/drawing/2014/main" id="{FA122E79-F265-4400-A555-43282F5D35A8}"/>
              </a:ext>
            </a:extLst>
          </p:cNvPr>
          <p:cNvSpPr/>
          <p:nvPr/>
        </p:nvSpPr>
        <p:spPr>
          <a:xfrm rot="-10586722">
            <a:off x="-1509108" y="8983535"/>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2" name="Slide Number Placeholder 11">
            <a:extLst>
              <a:ext uri="{FF2B5EF4-FFF2-40B4-BE49-F238E27FC236}">
                <a16:creationId xmlns:a16="http://schemas.microsoft.com/office/drawing/2014/main" id="{615B90C6-B99F-49CE-8F2F-F1609EA15742}"/>
              </a:ext>
            </a:extLst>
          </p:cNvPr>
          <p:cNvSpPr>
            <a:spLocks noGrp="1"/>
          </p:cNvSpPr>
          <p:nvPr>
            <p:ph type="sldNum" sz="quarter" idx="12"/>
          </p:nvPr>
        </p:nvSpPr>
        <p:spPr/>
        <p:txBody>
          <a:bodyPr/>
          <a:lstStyle/>
          <a:p>
            <a:fld id="{B6F15528-21DE-4FAA-801E-634DDDAF4B2B}" type="slidenum">
              <a:rPr lang="en-US" smtClean="0"/>
              <a:pPr/>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4135085" y="1099428"/>
            <a:ext cx="2310251" cy="1761851"/>
            <a:chOff x="0" y="0"/>
            <a:chExt cx="2771140" cy="2113336"/>
          </a:xfrm>
        </p:grpSpPr>
        <p:sp>
          <p:nvSpPr>
            <p:cNvPr id="3" name="Freeform 3"/>
            <p:cNvSpPr/>
            <p:nvPr/>
          </p:nvSpPr>
          <p:spPr>
            <a:xfrm>
              <a:off x="0" y="0"/>
              <a:ext cx="2771140" cy="2113336"/>
            </a:xfrm>
            <a:custGeom>
              <a:avLst/>
              <a:gdLst/>
              <a:ahLst/>
              <a:cxnLst/>
              <a:rect l="l" t="t" r="r" b="b"/>
              <a:pathLst>
                <a:path w="2771140" h="2113336">
                  <a:moveTo>
                    <a:pt x="0" y="0"/>
                  </a:moveTo>
                  <a:lnTo>
                    <a:pt x="0" y="1210366"/>
                  </a:lnTo>
                  <a:lnTo>
                    <a:pt x="1384300" y="2113336"/>
                  </a:lnTo>
                  <a:lnTo>
                    <a:pt x="2771140" y="1210366"/>
                  </a:lnTo>
                  <a:lnTo>
                    <a:pt x="2771140" y="0"/>
                  </a:lnTo>
                  <a:close/>
                </a:path>
              </a:pathLst>
            </a:custGeom>
            <a:solidFill>
              <a:srgbClr val="495E88"/>
            </a:solidFill>
          </p:spPr>
        </p:sp>
      </p:grpSp>
      <p:grpSp>
        <p:nvGrpSpPr>
          <p:cNvPr id="4" name="Group 4"/>
          <p:cNvGrpSpPr/>
          <p:nvPr/>
        </p:nvGrpSpPr>
        <p:grpSpPr>
          <a:xfrm rot="-5400000">
            <a:off x="1211238" y="-1349049"/>
            <a:ext cx="2717196" cy="6658804"/>
            <a:chOff x="0" y="0"/>
            <a:chExt cx="2771140" cy="6791000"/>
          </a:xfrm>
        </p:grpSpPr>
        <p:sp>
          <p:nvSpPr>
            <p:cNvPr id="5" name="Freeform 5"/>
            <p:cNvSpPr/>
            <p:nvPr/>
          </p:nvSpPr>
          <p:spPr>
            <a:xfrm>
              <a:off x="0" y="0"/>
              <a:ext cx="2771140" cy="6791000"/>
            </a:xfrm>
            <a:custGeom>
              <a:avLst/>
              <a:gdLst/>
              <a:ahLst/>
              <a:cxnLst/>
              <a:rect l="l" t="t" r="r" b="b"/>
              <a:pathLst>
                <a:path w="2771140" h="6791000">
                  <a:moveTo>
                    <a:pt x="0" y="0"/>
                  </a:moveTo>
                  <a:lnTo>
                    <a:pt x="0" y="5888030"/>
                  </a:lnTo>
                  <a:lnTo>
                    <a:pt x="1384300" y="6791000"/>
                  </a:lnTo>
                  <a:lnTo>
                    <a:pt x="2771140" y="5888030"/>
                  </a:lnTo>
                  <a:lnTo>
                    <a:pt x="2771140" y="0"/>
                  </a:lnTo>
                  <a:close/>
                </a:path>
              </a:pathLst>
            </a:custGeom>
            <a:solidFill>
              <a:srgbClr val="FFDC68"/>
            </a:solidFill>
          </p:spPr>
        </p:sp>
      </p:grpSp>
      <p:sp>
        <p:nvSpPr>
          <p:cNvPr id="6" name="Freeform 6"/>
          <p:cNvSpPr/>
          <p:nvPr/>
        </p:nvSpPr>
        <p:spPr>
          <a:xfrm>
            <a:off x="16829887" y="8194375"/>
            <a:ext cx="1187180" cy="1780770"/>
          </a:xfrm>
          <a:custGeom>
            <a:avLst/>
            <a:gdLst/>
            <a:ahLst/>
            <a:cxnLst/>
            <a:rect l="l" t="t" r="r" b="b"/>
            <a:pathLst>
              <a:path w="1187180" h="1780770">
                <a:moveTo>
                  <a:pt x="0" y="0"/>
                </a:moveTo>
                <a:lnTo>
                  <a:pt x="1187180" y="0"/>
                </a:lnTo>
                <a:lnTo>
                  <a:pt x="1187180" y="1780769"/>
                </a:lnTo>
                <a:lnTo>
                  <a:pt x="0" y="1780769"/>
                </a:lnTo>
                <a:lnTo>
                  <a:pt x="0" y="0"/>
                </a:lnTo>
                <a:close/>
              </a:path>
            </a:pathLst>
          </a:custGeom>
          <a:blipFill>
            <a:blip r:embed="rId2"/>
            <a:stretch>
              <a:fillRect/>
            </a:stretch>
          </a:blipFill>
        </p:spPr>
      </p:sp>
      <p:sp>
        <p:nvSpPr>
          <p:cNvPr id="7" name="Freeform 7"/>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Freeform 8"/>
          <p:cNvSpPr/>
          <p:nvPr/>
        </p:nvSpPr>
        <p:spPr>
          <a:xfrm rot="213277">
            <a:off x="2551051" y="7752257"/>
            <a:ext cx="3528805"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9" name="Freeform 9"/>
          <p:cNvSpPr/>
          <p:nvPr/>
        </p:nvSpPr>
        <p:spPr>
          <a:xfrm rot="984738">
            <a:off x="14844830" y="76976"/>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0" name="Freeform 10"/>
          <p:cNvSpPr/>
          <p:nvPr/>
        </p:nvSpPr>
        <p:spPr>
          <a:xfrm rot="984738">
            <a:off x="17929132" y="-667501"/>
            <a:ext cx="3521511" cy="3047707"/>
          </a:xfrm>
          <a:custGeom>
            <a:avLst/>
            <a:gdLst/>
            <a:ahLst/>
            <a:cxnLst/>
            <a:rect l="l" t="t" r="r" b="b"/>
            <a:pathLst>
              <a:path w="3521511" h="3047707">
                <a:moveTo>
                  <a:pt x="0" y="0"/>
                </a:moveTo>
                <a:lnTo>
                  <a:pt x="3521511" y="0"/>
                </a:lnTo>
                <a:lnTo>
                  <a:pt x="3521511" y="3047707"/>
                </a:lnTo>
                <a:lnTo>
                  <a:pt x="0" y="304770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1" name="Freeform 11"/>
          <p:cNvSpPr/>
          <p:nvPr/>
        </p:nvSpPr>
        <p:spPr>
          <a:xfrm rot="-9815261">
            <a:off x="12641880" y="-2202899"/>
            <a:ext cx="3528805" cy="3054021"/>
          </a:xfrm>
          <a:custGeom>
            <a:avLst/>
            <a:gdLst/>
            <a:ahLst/>
            <a:cxnLst/>
            <a:rect l="l" t="t" r="r" b="b"/>
            <a:pathLst>
              <a:path w="3528805" h="3054021">
                <a:moveTo>
                  <a:pt x="0" y="0"/>
                </a:moveTo>
                <a:lnTo>
                  <a:pt x="3528805" y="0"/>
                </a:lnTo>
                <a:lnTo>
                  <a:pt x="3528805" y="3054020"/>
                </a:lnTo>
                <a:lnTo>
                  <a:pt x="0" y="305402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2" name="Freeform 12"/>
          <p:cNvSpPr/>
          <p:nvPr/>
        </p:nvSpPr>
        <p:spPr>
          <a:xfrm rot="-9815261">
            <a:off x="17034676" y="2381851"/>
            <a:ext cx="3528805"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3" name="Freeform 13"/>
          <p:cNvSpPr/>
          <p:nvPr/>
        </p:nvSpPr>
        <p:spPr>
          <a:xfrm>
            <a:off x="9506918" y="1765358"/>
            <a:ext cx="5550805" cy="6756283"/>
          </a:xfrm>
          <a:custGeom>
            <a:avLst/>
            <a:gdLst/>
            <a:ahLst/>
            <a:cxnLst/>
            <a:rect l="l" t="t" r="r" b="b"/>
            <a:pathLst>
              <a:path w="5550805" h="6756283">
                <a:moveTo>
                  <a:pt x="0" y="0"/>
                </a:moveTo>
                <a:lnTo>
                  <a:pt x="5550805" y="0"/>
                </a:lnTo>
                <a:lnTo>
                  <a:pt x="5550805" y="6756284"/>
                </a:lnTo>
                <a:lnTo>
                  <a:pt x="0" y="6756284"/>
                </a:lnTo>
                <a:lnTo>
                  <a:pt x="0" y="0"/>
                </a:lnTo>
                <a:close/>
              </a:path>
            </a:pathLst>
          </a:custGeom>
          <a:blipFill>
            <a:blip r:embed="rId13"/>
            <a:stretch>
              <a:fillRect/>
            </a:stretch>
          </a:blipFill>
        </p:spPr>
      </p:sp>
      <p:sp>
        <p:nvSpPr>
          <p:cNvPr id="14" name="TextBox 14"/>
          <p:cNvSpPr txBox="1"/>
          <p:nvPr/>
        </p:nvSpPr>
        <p:spPr>
          <a:xfrm>
            <a:off x="584013" y="1215078"/>
            <a:ext cx="5587123" cy="1692476"/>
          </a:xfrm>
          <a:prstGeom prst="rect">
            <a:avLst/>
          </a:prstGeom>
        </p:spPr>
        <p:txBody>
          <a:bodyPr lIns="0" tIns="0" rIns="0" bIns="0" rtlCol="0" anchor="t">
            <a:spAutoFit/>
          </a:bodyPr>
          <a:lstStyle/>
          <a:p>
            <a:pPr algn="l">
              <a:lnSpc>
                <a:spcPts val="6466"/>
              </a:lnSpc>
            </a:pPr>
            <a:r>
              <a:rPr lang="en-US" sz="6806" b="1">
                <a:solidFill>
                  <a:srgbClr val="000000"/>
                </a:solidFill>
                <a:latin typeface="Inter Bold"/>
                <a:ea typeface="Inter Bold"/>
                <a:cs typeface="Inter Bold"/>
                <a:sym typeface="Inter Bold"/>
              </a:rPr>
              <a:t>Managing Risk</a:t>
            </a:r>
          </a:p>
        </p:txBody>
      </p:sp>
      <p:sp>
        <p:nvSpPr>
          <p:cNvPr id="15" name="TextBox 15"/>
          <p:cNvSpPr txBox="1"/>
          <p:nvPr/>
        </p:nvSpPr>
        <p:spPr>
          <a:xfrm>
            <a:off x="2977089" y="4368627"/>
            <a:ext cx="5844298" cy="1739901"/>
          </a:xfrm>
          <a:prstGeom prst="rect">
            <a:avLst/>
          </a:prstGeom>
        </p:spPr>
        <p:txBody>
          <a:bodyPr lIns="0" tIns="0" rIns="0" bIns="0" rtlCol="0" anchor="t">
            <a:spAutoFit/>
          </a:bodyPr>
          <a:lstStyle/>
          <a:p>
            <a:pPr algn="l">
              <a:lnSpc>
                <a:spcPts val="5599"/>
              </a:lnSpc>
            </a:pPr>
            <a:r>
              <a:rPr lang="en-US" sz="3999" b="1">
                <a:solidFill>
                  <a:srgbClr val="000000"/>
                </a:solidFill>
                <a:latin typeface="Inter Bold"/>
                <a:ea typeface="Inter Bold"/>
                <a:cs typeface="Inter Bold"/>
                <a:sym typeface="Inter Bold"/>
              </a:rPr>
              <a:t>Joanna Radomicki</a:t>
            </a:r>
          </a:p>
          <a:p>
            <a:pPr algn="l">
              <a:lnSpc>
                <a:spcPts val="4199"/>
              </a:lnSpc>
            </a:pPr>
            <a:r>
              <a:rPr lang="en-US" sz="2999">
                <a:solidFill>
                  <a:srgbClr val="000000"/>
                </a:solidFill>
                <a:latin typeface="Inter"/>
                <a:ea typeface="Inter"/>
                <a:cs typeface="Inter"/>
                <a:sym typeface="Inter"/>
              </a:rPr>
              <a:t>NJSIG Senior Member Services &amp; Loss Control Representative</a:t>
            </a:r>
          </a:p>
        </p:txBody>
      </p:sp>
      <p:sp>
        <p:nvSpPr>
          <p:cNvPr id="16" name="Freeform 16"/>
          <p:cNvSpPr/>
          <p:nvPr/>
        </p:nvSpPr>
        <p:spPr>
          <a:xfrm>
            <a:off x="3057842" y="8589499"/>
            <a:ext cx="2388648" cy="940676"/>
          </a:xfrm>
          <a:custGeom>
            <a:avLst/>
            <a:gdLst/>
            <a:ahLst/>
            <a:cxnLst/>
            <a:rect l="l" t="t" r="r" b="b"/>
            <a:pathLst>
              <a:path w="2388648" h="940676">
                <a:moveTo>
                  <a:pt x="0" y="0"/>
                </a:moveTo>
                <a:lnTo>
                  <a:pt x="2388648" y="0"/>
                </a:lnTo>
                <a:lnTo>
                  <a:pt x="2388648" y="940675"/>
                </a:lnTo>
                <a:lnTo>
                  <a:pt x="0" y="940675"/>
                </a:lnTo>
                <a:lnTo>
                  <a:pt x="0" y="0"/>
                </a:lnTo>
                <a:close/>
              </a:path>
            </a:pathLst>
          </a:custGeom>
          <a:blipFill>
            <a:blip r:embed="rId14"/>
            <a:stretch>
              <a:fillRect/>
            </a:stretch>
          </a:blipFill>
        </p:spPr>
      </p:sp>
      <p:sp>
        <p:nvSpPr>
          <p:cNvPr id="21" name="Slide Number Placeholder 20">
            <a:extLst>
              <a:ext uri="{FF2B5EF4-FFF2-40B4-BE49-F238E27FC236}">
                <a16:creationId xmlns:a16="http://schemas.microsoft.com/office/drawing/2014/main" id="{EB0B1503-ACD8-48BD-9E19-EEC0FB04E90B}"/>
              </a:ext>
            </a:extLst>
          </p:cNvPr>
          <p:cNvSpPr>
            <a:spLocks noGrp="1"/>
          </p:cNvSpPr>
          <p:nvPr>
            <p:ph type="sldNum" sz="quarter" idx="12"/>
          </p:nvPr>
        </p:nvSpPr>
        <p:spPr/>
        <p:txBody>
          <a:bodyPr/>
          <a:lstStyle/>
          <a:p>
            <a:fld id="{B6F15528-21DE-4FAA-801E-634DDDAF4B2B}" type="slidenum">
              <a:rPr lang="en-US" smtClean="0"/>
              <a:pPr/>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13011078" y="-6007869"/>
            <a:ext cx="10892694" cy="9427132"/>
          </a:xfrm>
          <a:custGeom>
            <a:avLst/>
            <a:gdLst/>
            <a:ahLst/>
            <a:cxnLst/>
            <a:rect l="l" t="t" r="r" b="b"/>
            <a:pathLst>
              <a:path w="10892694" h="9427132">
                <a:moveTo>
                  <a:pt x="0" y="0"/>
                </a:moveTo>
                <a:lnTo>
                  <a:pt x="10892694" y="0"/>
                </a:lnTo>
                <a:lnTo>
                  <a:pt x="10892694" y="9427132"/>
                </a:lnTo>
                <a:lnTo>
                  <a:pt x="0" y="94271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577746" y="922172"/>
            <a:ext cx="13065334" cy="904538"/>
          </a:xfrm>
          <a:prstGeom prst="rect">
            <a:avLst/>
          </a:prstGeom>
        </p:spPr>
        <p:txBody>
          <a:bodyPr lIns="0" tIns="0" rIns="0" bIns="0" rtlCol="0" anchor="t">
            <a:spAutoFit/>
          </a:bodyPr>
          <a:lstStyle/>
          <a:p>
            <a:pPr algn="l">
              <a:lnSpc>
                <a:spcPts val="7060"/>
              </a:lnSpc>
            </a:pPr>
            <a:r>
              <a:rPr lang="en-US" sz="6139" b="1">
                <a:solidFill>
                  <a:srgbClr val="000000"/>
                </a:solidFill>
                <a:latin typeface="Inter Bold"/>
                <a:ea typeface="Inter Bold"/>
                <a:cs typeface="Inter Bold"/>
                <a:sym typeface="Inter Bold"/>
              </a:rPr>
              <a:t>The Risk Management Process</a:t>
            </a:r>
          </a:p>
        </p:txBody>
      </p:sp>
      <p:sp>
        <p:nvSpPr>
          <p:cNvPr id="4" name="TextBox 4"/>
          <p:cNvSpPr txBox="1"/>
          <p:nvPr/>
        </p:nvSpPr>
        <p:spPr>
          <a:xfrm>
            <a:off x="762000" y="1896916"/>
            <a:ext cx="9715500" cy="625670"/>
          </a:xfrm>
          <a:prstGeom prst="rect">
            <a:avLst/>
          </a:prstGeom>
        </p:spPr>
        <p:txBody>
          <a:bodyPr wrap="square" lIns="0" tIns="0" rIns="0" bIns="0" rtlCol="0" anchor="t">
            <a:spAutoFit/>
          </a:bodyPr>
          <a:lstStyle/>
          <a:p>
            <a:pPr algn="l">
              <a:lnSpc>
                <a:spcPts val="4954"/>
              </a:lnSpc>
            </a:pPr>
            <a:r>
              <a:rPr lang="en-US" sz="4128" b="1" dirty="0">
                <a:solidFill>
                  <a:srgbClr val="495E88"/>
                </a:solidFill>
                <a:latin typeface="Inter Bold"/>
                <a:ea typeface="Inter Bold"/>
                <a:cs typeface="Inter Bold"/>
                <a:sym typeface="Inter Bold"/>
              </a:rPr>
              <a:t>Identify - What are our risks?</a:t>
            </a:r>
          </a:p>
        </p:txBody>
      </p:sp>
      <p:sp>
        <p:nvSpPr>
          <p:cNvPr id="5" name="Freeform 5"/>
          <p:cNvSpPr/>
          <p:nvPr/>
        </p:nvSpPr>
        <p:spPr>
          <a:xfrm rot="8487042">
            <a:off x="13516086" y="7560687"/>
            <a:ext cx="8200413" cy="7097085"/>
          </a:xfrm>
          <a:custGeom>
            <a:avLst/>
            <a:gdLst/>
            <a:ahLst/>
            <a:cxnLst/>
            <a:rect l="l" t="t" r="r" b="b"/>
            <a:pathLst>
              <a:path w="8200413" h="7097085">
                <a:moveTo>
                  <a:pt x="0" y="0"/>
                </a:moveTo>
                <a:lnTo>
                  <a:pt x="8200413" y="0"/>
                </a:lnTo>
                <a:lnTo>
                  <a:pt x="8200413" y="7097085"/>
                </a:lnTo>
                <a:lnTo>
                  <a:pt x="0" y="70970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TextBox 6"/>
          <p:cNvSpPr txBox="1"/>
          <p:nvPr/>
        </p:nvSpPr>
        <p:spPr>
          <a:xfrm>
            <a:off x="1435565" y="3369968"/>
            <a:ext cx="10233556" cy="3961534"/>
          </a:xfrm>
          <a:prstGeom prst="rect">
            <a:avLst/>
          </a:prstGeom>
        </p:spPr>
        <p:txBody>
          <a:bodyPr lIns="0" tIns="0" rIns="0" bIns="0" rtlCol="0" anchor="t">
            <a:spAutoFit/>
          </a:bodyPr>
          <a:lstStyle/>
          <a:p>
            <a:pPr algn="l">
              <a:lnSpc>
                <a:spcPts val="3900"/>
              </a:lnSpc>
            </a:pPr>
            <a:r>
              <a:rPr lang="en-US" sz="3200" b="1" dirty="0">
                <a:solidFill>
                  <a:srgbClr val="090909"/>
                </a:solidFill>
                <a:latin typeface="Inter"/>
                <a:ea typeface="Inter"/>
                <a:cs typeface="Inter"/>
                <a:sym typeface="Inter"/>
              </a:rPr>
              <a:t>Recognize potential exposures across the district:.</a:t>
            </a:r>
          </a:p>
          <a:p>
            <a:pPr marL="601536" lvl="1" indent="-300768" algn="l">
              <a:lnSpc>
                <a:spcPts val="3900"/>
              </a:lnSpc>
              <a:buFont typeface="Arial"/>
              <a:buChar char="•"/>
            </a:pPr>
            <a:r>
              <a:rPr lang="en-US" sz="2786" dirty="0">
                <a:solidFill>
                  <a:srgbClr val="090909"/>
                </a:solidFill>
                <a:latin typeface="Inter"/>
                <a:ea typeface="Inter"/>
                <a:cs typeface="Inter"/>
                <a:sym typeface="Inter"/>
              </a:rPr>
              <a:t>Workers' Compensation </a:t>
            </a:r>
          </a:p>
          <a:p>
            <a:pPr marL="601536" lvl="1" indent="-300768" algn="l">
              <a:lnSpc>
                <a:spcPts val="3900"/>
              </a:lnSpc>
              <a:buFont typeface="Arial"/>
              <a:buChar char="•"/>
            </a:pPr>
            <a:r>
              <a:rPr lang="en-US" sz="2786" dirty="0">
                <a:solidFill>
                  <a:srgbClr val="090909"/>
                </a:solidFill>
                <a:latin typeface="Inter"/>
                <a:ea typeface="Inter"/>
                <a:cs typeface="Inter"/>
                <a:sym typeface="Inter"/>
              </a:rPr>
              <a:t>Property </a:t>
            </a:r>
          </a:p>
          <a:p>
            <a:pPr marL="601536" lvl="1" indent="-300768" algn="l">
              <a:lnSpc>
                <a:spcPts val="3900"/>
              </a:lnSpc>
              <a:buFont typeface="Arial"/>
              <a:buChar char="•"/>
            </a:pPr>
            <a:r>
              <a:rPr lang="en-US" sz="2786" dirty="0">
                <a:solidFill>
                  <a:srgbClr val="090909"/>
                </a:solidFill>
                <a:latin typeface="Inter"/>
                <a:ea typeface="Inter"/>
                <a:cs typeface="Inter"/>
                <a:sym typeface="Inter"/>
              </a:rPr>
              <a:t>General Liability </a:t>
            </a:r>
          </a:p>
          <a:p>
            <a:pPr marL="601536" lvl="1" indent="-300768" algn="l">
              <a:lnSpc>
                <a:spcPts val="3900"/>
              </a:lnSpc>
              <a:buFont typeface="Arial"/>
              <a:buChar char="•"/>
            </a:pPr>
            <a:r>
              <a:rPr lang="en-US" sz="2786" dirty="0">
                <a:solidFill>
                  <a:srgbClr val="090909"/>
                </a:solidFill>
                <a:latin typeface="Inter"/>
                <a:ea typeface="Inter"/>
                <a:cs typeface="Inter"/>
                <a:sym typeface="Inter"/>
              </a:rPr>
              <a:t>Auto Liability </a:t>
            </a:r>
          </a:p>
          <a:p>
            <a:pPr marL="601536" lvl="1" indent="-300768" algn="l">
              <a:lnSpc>
                <a:spcPts val="3900"/>
              </a:lnSpc>
              <a:buFont typeface="Arial"/>
              <a:buChar char="•"/>
            </a:pPr>
            <a:r>
              <a:rPr lang="en-US" sz="2786" dirty="0">
                <a:solidFill>
                  <a:srgbClr val="090909"/>
                </a:solidFill>
                <a:latin typeface="Inter"/>
                <a:ea typeface="Inter"/>
                <a:cs typeface="Inter"/>
                <a:sym typeface="Inter"/>
              </a:rPr>
              <a:t>E&amp;O </a:t>
            </a:r>
          </a:p>
          <a:p>
            <a:pPr marL="601536" lvl="1" indent="-300768" algn="l">
              <a:lnSpc>
                <a:spcPts val="3900"/>
              </a:lnSpc>
              <a:buFont typeface="Arial"/>
              <a:buChar char="•"/>
            </a:pPr>
            <a:r>
              <a:rPr lang="en-US" sz="2786" dirty="0">
                <a:solidFill>
                  <a:srgbClr val="090909"/>
                </a:solidFill>
                <a:latin typeface="Inter"/>
                <a:ea typeface="Inter"/>
                <a:cs typeface="Inter"/>
                <a:sym typeface="Inter"/>
              </a:rPr>
              <a:t>Cyber and other emerging risks </a:t>
            </a:r>
          </a:p>
          <a:p>
            <a:pPr algn="l">
              <a:lnSpc>
                <a:spcPts val="3900"/>
              </a:lnSpc>
            </a:pPr>
            <a:endParaRPr lang="en-US" sz="2786" dirty="0">
              <a:solidFill>
                <a:srgbClr val="090909"/>
              </a:solidFill>
              <a:latin typeface="Inter"/>
              <a:ea typeface="Inter"/>
              <a:cs typeface="Inter"/>
              <a:sym typeface="Inter"/>
            </a:endParaRPr>
          </a:p>
        </p:txBody>
      </p:sp>
      <p:sp>
        <p:nvSpPr>
          <p:cNvPr id="7" name="Freeform 7"/>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rot="213277">
            <a:off x="2551051" y="7752257"/>
            <a:ext cx="3528805"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15678776" y="9044309"/>
            <a:ext cx="2155634" cy="848912"/>
          </a:xfrm>
          <a:custGeom>
            <a:avLst/>
            <a:gdLst/>
            <a:ahLst/>
            <a:cxnLst/>
            <a:rect l="l" t="t" r="r" b="b"/>
            <a:pathLst>
              <a:path w="2155634" h="848912">
                <a:moveTo>
                  <a:pt x="0" y="0"/>
                </a:moveTo>
                <a:lnTo>
                  <a:pt x="2155634" y="0"/>
                </a:lnTo>
                <a:lnTo>
                  <a:pt x="2155634" y="848912"/>
                </a:lnTo>
                <a:lnTo>
                  <a:pt x="0" y="848912"/>
                </a:lnTo>
                <a:lnTo>
                  <a:pt x="0" y="0"/>
                </a:lnTo>
                <a:close/>
              </a:path>
            </a:pathLst>
          </a:custGeom>
          <a:blipFill>
            <a:blip r:embed="rId10"/>
            <a:stretch>
              <a:fillRect/>
            </a:stretch>
          </a:blipFill>
        </p:spPr>
      </p:sp>
      <p:sp>
        <p:nvSpPr>
          <p:cNvPr id="14" name="Slide Number Placeholder 13">
            <a:extLst>
              <a:ext uri="{FF2B5EF4-FFF2-40B4-BE49-F238E27FC236}">
                <a16:creationId xmlns:a16="http://schemas.microsoft.com/office/drawing/2014/main" id="{0DACAC8A-9492-458D-AFF7-AA63FA503906}"/>
              </a:ext>
            </a:extLst>
          </p:cNvPr>
          <p:cNvSpPr>
            <a:spLocks noGrp="1"/>
          </p:cNvSpPr>
          <p:nvPr>
            <p:ph type="sldNum" sz="quarter" idx="12"/>
          </p:nvPr>
        </p:nvSpPr>
        <p:spPr/>
        <p:txBody>
          <a:bodyPr/>
          <a:lstStyle/>
          <a:p>
            <a:fld id="{B6F15528-21DE-4FAA-801E-634DDDAF4B2B}" type="slidenum">
              <a:rPr lang="en-US" smtClean="0"/>
              <a:pPr/>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13011078" y="-6007869"/>
            <a:ext cx="10892694" cy="9427132"/>
          </a:xfrm>
          <a:custGeom>
            <a:avLst/>
            <a:gdLst/>
            <a:ahLst/>
            <a:cxnLst/>
            <a:rect l="l" t="t" r="r" b="b"/>
            <a:pathLst>
              <a:path w="10892694" h="9427132">
                <a:moveTo>
                  <a:pt x="0" y="0"/>
                </a:moveTo>
                <a:lnTo>
                  <a:pt x="10892694" y="0"/>
                </a:lnTo>
                <a:lnTo>
                  <a:pt x="10892694" y="9427132"/>
                </a:lnTo>
                <a:lnTo>
                  <a:pt x="0" y="94271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577746" y="922172"/>
            <a:ext cx="13065334" cy="904538"/>
          </a:xfrm>
          <a:prstGeom prst="rect">
            <a:avLst/>
          </a:prstGeom>
        </p:spPr>
        <p:txBody>
          <a:bodyPr lIns="0" tIns="0" rIns="0" bIns="0" rtlCol="0" anchor="t">
            <a:spAutoFit/>
          </a:bodyPr>
          <a:lstStyle/>
          <a:p>
            <a:pPr algn="l">
              <a:lnSpc>
                <a:spcPts val="7060"/>
              </a:lnSpc>
            </a:pPr>
            <a:r>
              <a:rPr lang="en-US" sz="6139" b="1">
                <a:solidFill>
                  <a:srgbClr val="000000"/>
                </a:solidFill>
                <a:latin typeface="Inter Bold"/>
                <a:ea typeface="Inter Bold"/>
                <a:cs typeface="Inter Bold"/>
                <a:sym typeface="Inter Bold"/>
              </a:rPr>
              <a:t>The Risk Management Process</a:t>
            </a:r>
          </a:p>
        </p:txBody>
      </p:sp>
      <p:sp>
        <p:nvSpPr>
          <p:cNvPr id="4" name="TextBox 4"/>
          <p:cNvSpPr txBox="1"/>
          <p:nvPr/>
        </p:nvSpPr>
        <p:spPr>
          <a:xfrm>
            <a:off x="802247" y="1896916"/>
            <a:ext cx="11169526" cy="625670"/>
          </a:xfrm>
          <a:prstGeom prst="rect">
            <a:avLst/>
          </a:prstGeom>
        </p:spPr>
        <p:txBody>
          <a:bodyPr lIns="0" tIns="0" rIns="0" bIns="0" rtlCol="0" anchor="t">
            <a:spAutoFit/>
          </a:bodyPr>
          <a:lstStyle/>
          <a:p>
            <a:pPr algn="l">
              <a:lnSpc>
                <a:spcPts val="4954"/>
              </a:lnSpc>
            </a:pPr>
            <a:r>
              <a:rPr lang="en-US" sz="4128" b="1" dirty="0">
                <a:solidFill>
                  <a:srgbClr val="495E88"/>
                </a:solidFill>
                <a:latin typeface="Inter Bold"/>
                <a:ea typeface="Inter Bold"/>
                <a:cs typeface="Inter Bold"/>
                <a:sym typeface="Inter Bold"/>
              </a:rPr>
              <a:t>Assess - How significant is the risk?</a:t>
            </a:r>
          </a:p>
        </p:txBody>
      </p:sp>
      <p:sp>
        <p:nvSpPr>
          <p:cNvPr id="5" name="Freeform 5"/>
          <p:cNvSpPr/>
          <p:nvPr/>
        </p:nvSpPr>
        <p:spPr>
          <a:xfrm rot="8487042">
            <a:off x="13516086" y="7560687"/>
            <a:ext cx="8200413" cy="7097085"/>
          </a:xfrm>
          <a:custGeom>
            <a:avLst/>
            <a:gdLst/>
            <a:ahLst/>
            <a:cxnLst/>
            <a:rect l="l" t="t" r="r" b="b"/>
            <a:pathLst>
              <a:path w="8200413" h="7097085">
                <a:moveTo>
                  <a:pt x="0" y="0"/>
                </a:moveTo>
                <a:lnTo>
                  <a:pt x="8200413" y="0"/>
                </a:lnTo>
                <a:lnTo>
                  <a:pt x="8200413" y="7097085"/>
                </a:lnTo>
                <a:lnTo>
                  <a:pt x="0" y="70970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TextBox 6"/>
          <p:cNvSpPr txBox="1"/>
          <p:nvPr/>
        </p:nvSpPr>
        <p:spPr>
          <a:xfrm>
            <a:off x="1435564" y="3225217"/>
            <a:ext cx="10233556" cy="2461123"/>
          </a:xfrm>
          <a:prstGeom prst="rect">
            <a:avLst/>
          </a:prstGeom>
        </p:spPr>
        <p:txBody>
          <a:bodyPr lIns="0" tIns="0" rIns="0" bIns="0" rtlCol="0" anchor="t">
            <a:spAutoFit/>
          </a:bodyPr>
          <a:lstStyle/>
          <a:p>
            <a:pPr algn="l">
              <a:lnSpc>
                <a:spcPts val="3900"/>
              </a:lnSpc>
            </a:pPr>
            <a:r>
              <a:rPr lang="en-US" sz="3200" b="1" dirty="0">
                <a:solidFill>
                  <a:srgbClr val="090909"/>
                </a:solidFill>
                <a:latin typeface="Inter"/>
                <a:ea typeface="Inter"/>
                <a:cs typeface="Inter"/>
                <a:sym typeface="Inter"/>
              </a:rPr>
              <a:t>Consider:</a:t>
            </a:r>
          </a:p>
          <a:p>
            <a:pPr marL="601536" lvl="1" indent="-300768" algn="l">
              <a:lnSpc>
                <a:spcPts val="3900"/>
              </a:lnSpc>
              <a:buFont typeface="Arial"/>
              <a:buChar char="•"/>
            </a:pPr>
            <a:r>
              <a:rPr lang="en-US" sz="2786" dirty="0">
                <a:solidFill>
                  <a:srgbClr val="090909"/>
                </a:solidFill>
                <a:latin typeface="Inter"/>
                <a:ea typeface="Inter"/>
                <a:cs typeface="Inter"/>
                <a:sym typeface="Inter"/>
              </a:rPr>
              <a:t>How likely is it to happen? </a:t>
            </a:r>
          </a:p>
          <a:p>
            <a:pPr marL="601536" lvl="1" indent="-300768" algn="l">
              <a:lnSpc>
                <a:spcPts val="3900"/>
              </a:lnSpc>
              <a:buFont typeface="Arial"/>
              <a:buChar char="•"/>
            </a:pPr>
            <a:r>
              <a:rPr lang="en-US" sz="2786" dirty="0">
                <a:solidFill>
                  <a:srgbClr val="090909"/>
                </a:solidFill>
                <a:latin typeface="Inter"/>
                <a:ea typeface="Inter"/>
                <a:cs typeface="Inter"/>
                <a:sym typeface="Inter"/>
              </a:rPr>
              <a:t>How serious could the consequences be? </a:t>
            </a:r>
          </a:p>
          <a:p>
            <a:pPr marL="601536" lvl="1" indent="-300768" algn="l">
              <a:lnSpc>
                <a:spcPts val="3900"/>
              </a:lnSpc>
              <a:buFont typeface="Arial"/>
              <a:buChar char="•"/>
            </a:pPr>
            <a:r>
              <a:rPr lang="en-US" sz="2786" dirty="0">
                <a:solidFill>
                  <a:srgbClr val="090909"/>
                </a:solidFill>
                <a:latin typeface="Inter"/>
                <a:ea typeface="Inter"/>
                <a:cs typeface="Inter"/>
                <a:sym typeface="Inter"/>
              </a:rPr>
              <a:t>Where are we seeing repeated losses or concerns? </a:t>
            </a:r>
          </a:p>
          <a:p>
            <a:pPr algn="l">
              <a:lnSpc>
                <a:spcPts val="3900"/>
              </a:lnSpc>
            </a:pPr>
            <a:endParaRPr lang="en-US" sz="2786" dirty="0">
              <a:solidFill>
                <a:srgbClr val="090909"/>
              </a:solidFill>
              <a:latin typeface="Inter"/>
              <a:ea typeface="Inter"/>
              <a:cs typeface="Inter"/>
              <a:sym typeface="Inter"/>
            </a:endParaRPr>
          </a:p>
        </p:txBody>
      </p:sp>
      <p:sp>
        <p:nvSpPr>
          <p:cNvPr id="7" name="Freeform 7"/>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rot="213277">
            <a:off x="2551051" y="7752257"/>
            <a:ext cx="3528805"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15697826" y="9044309"/>
            <a:ext cx="2155634" cy="848912"/>
          </a:xfrm>
          <a:custGeom>
            <a:avLst/>
            <a:gdLst/>
            <a:ahLst/>
            <a:cxnLst/>
            <a:rect l="l" t="t" r="r" b="b"/>
            <a:pathLst>
              <a:path w="2155634" h="848912">
                <a:moveTo>
                  <a:pt x="0" y="0"/>
                </a:moveTo>
                <a:lnTo>
                  <a:pt x="2155634" y="0"/>
                </a:lnTo>
                <a:lnTo>
                  <a:pt x="2155634" y="848912"/>
                </a:lnTo>
                <a:lnTo>
                  <a:pt x="0" y="848912"/>
                </a:lnTo>
                <a:lnTo>
                  <a:pt x="0" y="0"/>
                </a:lnTo>
                <a:close/>
              </a:path>
            </a:pathLst>
          </a:custGeom>
          <a:blipFill>
            <a:blip r:embed="rId10"/>
            <a:stretch>
              <a:fillRect/>
            </a:stretch>
          </a:blipFill>
        </p:spPr>
      </p:sp>
      <p:sp>
        <p:nvSpPr>
          <p:cNvPr id="14" name="Slide Number Placeholder 13">
            <a:extLst>
              <a:ext uri="{FF2B5EF4-FFF2-40B4-BE49-F238E27FC236}">
                <a16:creationId xmlns:a16="http://schemas.microsoft.com/office/drawing/2014/main" id="{1DCE8B9A-47FE-4772-9FD2-DADF859943D6}"/>
              </a:ext>
            </a:extLst>
          </p:cNvPr>
          <p:cNvSpPr>
            <a:spLocks noGrp="1"/>
          </p:cNvSpPr>
          <p:nvPr>
            <p:ph type="sldNum" sz="quarter" idx="12"/>
          </p:nvPr>
        </p:nvSpPr>
        <p:spPr/>
        <p:txBody>
          <a:bodyPr/>
          <a:lstStyle/>
          <a:p>
            <a:fld id="{B6F15528-21DE-4FAA-801E-634DDDAF4B2B}" type="slidenum">
              <a:rPr lang="en-US" smtClean="0"/>
              <a:pPr/>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13011078" y="-6007869"/>
            <a:ext cx="10892694" cy="9427132"/>
          </a:xfrm>
          <a:custGeom>
            <a:avLst/>
            <a:gdLst/>
            <a:ahLst/>
            <a:cxnLst/>
            <a:rect l="l" t="t" r="r" b="b"/>
            <a:pathLst>
              <a:path w="10892694" h="9427132">
                <a:moveTo>
                  <a:pt x="0" y="0"/>
                </a:moveTo>
                <a:lnTo>
                  <a:pt x="10892694" y="0"/>
                </a:lnTo>
                <a:lnTo>
                  <a:pt x="10892694" y="9427132"/>
                </a:lnTo>
                <a:lnTo>
                  <a:pt x="0" y="94271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577746" y="922172"/>
            <a:ext cx="13065334" cy="904538"/>
          </a:xfrm>
          <a:prstGeom prst="rect">
            <a:avLst/>
          </a:prstGeom>
        </p:spPr>
        <p:txBody>
          <a:bodyPr lIns="0" tIns="0" rIns="0" bIns="0" rtlCol="0" anchor="t">
            <a:spAutoFit/>
          </a:bodyPr>
          <a:lstStyle/>
          <a:p>
            <a:pPr algn="l">
              <a:lnSpc>
                <a:spcPts val="7060"/>
              </a:lnSpc>
            </a:pPr>
            <a:r>
              <a:rPr lang="en-US" sz="6139" b="1">
                <a:solidFill>
                  <a:srgbClr val="000000"/>
                </a:solidFill>
                <a:latin typeface="Inter Bold"/>
                <a:ea typeface="Inter Bold"/>
                <a:cs typeface="Inter Bold"/>
                <a:sym typeface="Inter Bold"/>
              </a:rPr>
              <a:t>The Risk Management Process</a:t>
            </a:r>
          </a:p>
        </p:txBody>
      </p:sp>
      <p:sp>
        <p:nvSpPr>
          <p:cNvPr id="4" name="TextBox 4"/>
          <p:cNvSpPr txBox="1"/>
          <p:nvPr/>
        </p:nvSpPr>
        <p:spPr>
          <a:xfrm>
            <a:off x="764147" y="1831130"/>
            <a:ext cx="11169526" cy="625670"/>
          </a:xfrm>
          <a:prstGeom prst="rect">
            <a:avLst/>
          </a:prstGeom>
        </p:spPr>
        <p:txBody>
          <a:bodyPr lIns="0" tIns="0" rIns="0" bIns="0" rtlCol="0" anchor="t">
            <a:spAutoFit/>
          </a:bodyPr>
          <a:lstStyle/>
          <a:p>
            <a:pPr algn="l">
              <a:lnSpc>
                <a:spcPts val="4954"/>
              </a:lnSpc>
            </a:pPr>
            <a:r>
              <a:rPr lang="en-US" sz="4128" b="1">
                <a:solidFill>
                  <a:srgbClr val="495E88"/>
                </a:solidFill>
                <a:latin typeface="Inter Bold"/>
                <a:ea typeface="Inter Bold"/>
                <a:cs typeface="Inter Bold"/>
                <a:sym typeface="Inter Bold"/>
              </a:rPr>
              <a:t>Treat - What can we do about it?</a:t>
            </a:r>
          </a:p>
        </p:txBody>
      </p:sp>
      <p:sp>
        <p:nvSpPr>
          <p:cNvPr id="5" name="Freeform 5"/>
          <p:cNvSpPr/>
          <p:nvPr/>
        </p:nvSpPr>
        <p:spPr>
          <a:xfrm rot="8487042">
            <a:off x="13516086" y="7560687"/>
            <a:ext cx="8200413" cy="7097085"/>
          </a:xfrm>
          <a:custGeom>
            <a:avLst/>
            <a:gdLst/>
            <a:ahLst/>
            <a:cxnLst/>
            <a:rect l="l" t="t" r="r" b="b"/>
            <a:pathLst>
              <a:path w="8200413" h="7097085">
                <a:moveTo>
                  <a:pt x="0" y="0"/>
                </a:moveTo>
                <a:lnTo>
                  <a:pt x="8200413" y="0"/>
                </a:lnTo>
                <a:lnTo>
                  <a:pt x="8200413" y="7097085"/>
                </a:lnTo>
                <a:lnTo>
                  <a:pt x="0" y="70970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TextBox 6"/>
          <p:cNvSpPr txBox="1"/>
          <p:nvPr/>
        </p:nvSpPr>
        <p:spPr>
          <a:xfrm>
            <a:off x="764147" y="3116684"/>
            <a:ext cx="15390253" cy="4461671"/>
          </a:xfrm>
          <a:prstGeom prst="rect">
            <a:avLst/>
          </a:prstGeom>
        </p:spPr>
        <p:txBody>
          <a:bodyPr wrap="square" lIns="0" tIns="0" rIns="0" bIns="0" rtlCol="0" anchor="t">
            <a:spAutoFit/>
          </a:bodyPr>
          <a:lstStyle/>
          <a:p>
            <a:pPr algn="l">
              <a:lnSpc>
                <a:spcPts val="3900"/>
              </a:lnSpc>
            </a:pPr>
            <a:r>
              <a:rPr lang="en-US" sz="3200" b="1" dirty="0">
                <a:solidFill>
                  <a:srgbClr val="090909"/>
                </a:solidFill>
                <a:latin typeface="Inter"/>
                <a:ea typeface="Inter"/>
                <a:cs typeface="Inter"/>
                <a:sym typeface="Inter"/>
              </a:rPr>
              <a:t>Choose the appropriate strategy: Avoid → Reduce → Transfer → Accept</a:t>
            </a:r>
          </a:p>
          <a:p>
            <a:pPr algn="l">
              <a:lnSpc>
                <a:spcPts val="3900"/>
              </a:lnSpc>
            </a:pPr>
            <a:endParaRPr lang="en-US" sz="2786" dirty="0">
              <a:solidFill>
                <a:srgbClr val="090909"/>
              </a:solidFill>
              <a:latin typeface="Inter"/>
              <a:ea typeface="Inter"/>
              <a:cs typeface="Inter"/>
              <a:sym typeface="Inter"/>
            </a:endParaRPr>
          </a:p>
          <a:p>
            <a:pPr algn="l">
              <a:lnSpc>
                <a:spcPts val="3900"/>
              </a:lnSpc>
            </a:pPr>
            <a:r>
              <a:rPr lang="en-US" sz="3200" b="1" dirty="0">
                <a:solidFill>
                  <a:srgbClr val="090909"/>
                </a:solidFill>
                <a:latin typeface="Inter"/>
                <a:ea typeface="Inter"/>
                <a:cs typeface="Inter"/>
                <a:sym typeface="Inter"/>
              </a:rPr>
              <a:t>NJSIG helps members reduce risk through services and resources such as:</a:t>
            </a:r>
          </a:p>
          <a:p>
            <a:pPr marL="601536" lvl="1" indent="-300768" algn="l">
              <a:lnSpc>
                <a:spcPts val="3900"/>
              </a:lnSpc>
              <a:buFont typeface="Arial"/>
              <a:buChar char="•"/>
            </a:pPr>
            <a:r>
              <a:rPr lang="en-US" sz="2786" dirty="0">
                <a:solidFill>
                  <a:srgbClr val="090909"/>
                </a:solidFill>
                <a:latin typeface="Inter"/>
                <a:ea typeface="Inter"/>
                <a:cs typeface="Inter"/>
                <a:sym typeface="Inter"/>
              </a:rPr>
              <a:t>Property/Playground/Pre-QSAC Inspections </a:t>
            </a:r>
          </a:p>
          <a:p>
            <a:pPr marL="601536" lvl="1" indent="-300768" algn="l">
              <a:lnSpc>
                <a:spcPts val="3900"/>
              </a:lnSpc>
              <a:buFont typeface="Arial"/>
              <a:buChar char="•"/>
            </a:pPr>
            <a:r>
              <a:rPr lang="en-US" sz="2786" dirty="0">
                <a:solidFill>
                  <a:srgbClr val="090909"/>
                </a:solidFill>
                <a:latin typeface="Inter"/>
                <a:ea typeface="Inter"/>
                <a:cs typeface="Inter"/>
                <a:sym typeface="Inter"/>
              </a:rPr>
              <a:t>Defensive Driving Training </a:t>
            </a:r>
          </a:p>
          <a:p>
            <a:pPr marL="601536" lvl="1" indent="-300768" algn="l">
              <a:lnSpc>
                <a:spcPts val="3900"/>
              </a:lnSpc>
              <a:buFont typeface="Arial"/>
              <a:buChar char="•"/>
            </a:pPr>
            <a:r>
              <a:rPr lang="en-US" sz="2786" dirty="0">
                <a:solidFill>
                  <a:srgbClr val="090909"/>
                </a:solidFill>
                <a:latin typeface="Inter"/>
                <a:ea typeface="Inter"/>
                <a:cs typeface="Inter"/>
                <a:sym typeface="Inter"/>
              </a:rPr>
              <a:t>Return-To-Work Toolkit</a:t>
            </a:r>
          </a:p>
          <a:p>
            <a:pPr marL="601536" lvl="1" indent="-300768" algn="l">
              <a:lnSpc>
                <a:spcPts val="3900"/>
              </a:lnSpc>
              <a:buFont typeface="Arial"/>
              <a:buChar char="•"/>
            </a:pPr>
            <a:r>
              <a:rPr lang="en-US" sz="2786" dirty="0">
                <a:solidFill>
                  <a:srgbClr val="090909"/>
                </a:solidFill>
                <a:latin typeface="Inter"/>
                <a:ea typeface="Inter"/>
                <a:cs typeface="Inter"/>
                <a:sym typeface="Inter"/>
              </a:rPr>
              <a:t>Vector Solutions Training </a:t>
            </a:r>
          </a:p>
          <a:p>
            <a:pPr marL="601536" lvl="1" indent="-300768" algn="l">
              <a:lnSpc>
                <a:spcPts val="3900"/>
              </a:lnSpc>
              <a:buFont typeface="Arial"/>
              <a:buChar char="•"/>
            </a:pPr>
            <a:r>
              <a:rPr lang="en-US" sz="2786" dirty="0">
                <a:solidFill>
                  <a:srgbClr val="090909"/>
                </a:solidFill>
                <a:latin typeface="Inter"/>
                <a:ea typeface="Inter"/>
                <a:cs typeface="Inter"/>
                <a:sym typeface="Inter"/>
              </a:rPr>
              <a:t>NEPHA Hotline and other resources </a:t>
            </a:r>
          </a:p>
          <a:p>
            <a:pPr algn="l">
              <a:lnSpc>
                <a:spcPts val="3900"/>
              </a:lnSpc>
            </a:pPr>
            <a:endParaRPr lang="en-US" sz="2786" dirty="0">
              <a:solidFill>
                <a:srgbClr val="090909"/>
              </a:solidFill>
              <a:latin typeface="Inter"/>
              <a:ea typeface="Inter"/>
              <a:cs typeface="Inter"/>
              <a:sym typeface="Inter"/>
            </a:endParaRPr>
          </a:p>
        </p:txBody>
      </p:sp>
      <p:sp>
        <p:nvSpPr>
          <p:cNvPr id="7" name="Freeform 7"/>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rot="213277">
            <a:off x="2551051" y="7752257"/>
            <a:ext cx="3528805"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15678776" y="9044309"/>
            <a:ext cx="2155634" cy="848912"/>
          </a:xfrm>
          <a:custGeom>
            <a:avLst/>
            <a:gdLst/>
            <a:ahLst/>
            <a:cxnLst/>
            <a:rect l="l" t="t" r="r" b="b"/>
            <a:pathLst>
              <a:path w="2155634" h="848912">
                <a:moveTo>
                  <a:pt x="0" y="0"/>
                </a:moveTo>
                <a:lnTo>
                  <a:pt x="2155634" y="0"/>
                </a:lnTo>
                <a:lnTo>
                  <a:pt x="2155634" y="848912"/>
                </a:lnTo>
                <a:lnTo>
                  <a:pt x="0" y="848912"/>
                </a:lnTo>
                <a:lnTo>
                  <a:pt x="0" y="0"/>
                </a:lnTo>
                <a:close/>
              </a:path>
            </a:pathLst>
          </a:custGeom>
          <a:blipFill>
            <a:blip r:embed="rId10"/>
            <a:stretch>
              <a:fillRect/>
            </a:stretch>
          </a:blipFill>
        </p:spPr>
      </p:sp>
      <p:sp>
        <p:nvSpPr>
          <p:cNvPr id="14" name="Slide Number Placeholder 13">
            <a:extLst>
              <a:ext uri="{FF2B5EF4-FFF2-40B4-BE49-F238E27FC236}">
                <a16:creationId xmlns:a16="http://schemas.microsoft.com/office/drawing/2014/main" id="{C30A71AE-B5DD-4572-AA92-642F0650EACA}"/>
              </a:ext>
            </a:extLst>
          </p:cNvPr>
          <p:cNvSpPr>
            <a:spLocks noGrp="1"/>
          </p:cNvSpPr>
          <p:nvPr>
            <p:ph type="sldNum" sz="quarter" idx="12"/>
          </p:nvPr>
        </p:nvSpPr>
        <p:spPr/>
        <p:txBody>
          <a:bodyPr/>
          <a:lstStyle/>
          <a:p>
            <a:fld id="{B6F15528-21DE-4FAA-801E-634DDDAF4B2B}" type="slidenum">
              <a:rPr lang="en-US" smtClean="0"/>
              <a:pPr/>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13011078" y="-6007869"/>
            <a:ext cx="10892694" cy="9427132"/>
          </a:xfrm>
          <a:custGeom>
            <a:avLst/>
            <a:gdLst/>
            <a:ahLst/>
            <a:cxnLst/>
            <a:rect l="l" t="t" r="r" b="b"/>
            <a:pathLst>
              <a:path w="10892694" h="9427132">
                <a:moveTo>
                  <a:pt x="0" y="0"/>
                </a:moveTo>
                <a:lnTo>
                  <a:pt x="10892694" y="0"/>
                </a:lnTo>
                <a:lnTo>
                  <a:pt x="10892694" y="9427132"/>
                </a:lnTo>
                <a:lnTo>
                  <a:pt x="0" y="94271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577746" y="922172"/>
            <a:ext cx="13065334" cy="904538"/>
          </a:xfrm>
          <a:prstGeom prst="rect">
            <a:avLst/>
          </a:prstGeom>
        </p:spPr>
        <p:txBody>
          <a:bodyPr lIns="0" tIns="0" rIns="0" bIns="0" rtlCol="0" anchor="t">
            <a:spAutoFit/>
          </a:bodyPr>
          <a:lstStyle/>
          <a:p>
            <a:pPr algn="l">
              <a:lnSpc>
                <a:spcPts val="7060"/>
              </a:lnSpc>
            </a:pPr>
            <a:r>
              <a:rPr lang="en-US" sz="6139" b="1">
                <a:solidFill>
                  <a:srgbClr val="000000"/>
                </a:solidFill>
                <a:latin typeface="Inter Bold"/>
                <a:ea typeface="Inter Bold"/>
                <a:cs typeface="Inter Bold"/>
                <a:sym typeface="Inter Bold"/>
              </a:rPr>
              <a:t>The Risk Management Process</a:t>
            </a:r>
          </a:p>
        </p:txBody>
      </p:sp>
      <p:sp>
        <p:nvSpPr>
          <p:cNvPr id="4" name="TextBox 4"/>
          <p:cNvSpPr txBox="1"/>
          <p:nvPr/>
        </p:nvSpPr>
        <p:spPr>
          <a:xfrm>
            <a:off x="764147" y="1829613"/>
            <a:ext cx="11169526" cy="625670"/>
          </a:xfrm>
          <a:prstGeom prst="rect">
            <a:avLst/>
          </a:prstGeom>
        </p:spPr>
        <p:txBody>
          <a:bodyPr lIns="0" tIns="0" rIns="0" bIns="0" rtlCol="0" anchor="t">
            <a:spAutoFit/>
          </a:bodyPr>
          <a:lstStyle/>
          <a:p>
            <a:pPr algn="l">
              <a:lnSpc>
                <a:spcPts val="4954"/>
              </a:lnSpc>
            </a:pPr>
            <a:r>
              <a:rPr lang="en-US" sz="4128" b="1" dirty="0">
                <a:solidFill>
                  <a:srgbClr val="495E88"/>
                </a:solidFill>
                <a:latin typeface="Inter Bold"/>
                <a:ea typeface="Inter Bold"/>
                <a:cs typeface="Inter Bold"/>
                <a:sym typeface="Inter Bold"/>
              </a:rPr>
              <a:t>Monitor - Is it working?</a:t>
            </a:r>
          </a:p>
        </p:txBody>
      </p:sp>
      <p:sp>
        <p:nvSpPr>
          <p:cNvPr id="5" name="Freeform 5"/>
          <p:cNvSpPr/>
          <p:nvPr/>
        </p:nvSpPr>
        <p:spPr>
          <a:xfrm rot="8487042">
            <a:off x="13516086" y="7560687"/>
            <a:ext cx="8200413" cy="7097085"/>
          </a:xfrm>
          <a:custGeom>
            <a:avLst/>
            <a:gdLst/>
            <a:ahLst/>
            <a:cxnLst/>
            <a:rect l="l" t="t" r="r" b="b"/>
            <a:pathLst>
              <a:path w="8200413" h="7097085">
                <a:moveTo>
                  <a:pt x="0" y="0"/>
                </a:moveTo>
                <a:lnTo>
                  <a:pt x="8200413" y="0"/>
                </a:lnTo>
                <a:lnTo>
                  <a:pt x="8200413" y="7097085"/>
                </a:lnTo>
                <a:lnTo>
                  <a:pt x="0" y="70970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TextBox 6"/>
          <p:cNvSpPr txBox="1"/>
          <p:nvPr/>
        </p:nvSpPr>
        <p:spPr>
          <a:xfrm>
            <a:off x="1071295" y="3184129"/>
            <a:ext cx="14795035" cy="4461671"/>
          </a:xfrm>
          <a:prstGeom prst="rect">
            <a:avLst/>
          </a:prstGeom>
        </p:spPr>
        <p:txBody>
          <a:bodyPr wrap="square" lIns="0" tIns="0" rIns="0" bIns="0" rtlCol="0" anchor="t">
            <a:spAutoFit/>
          </a:bodyPr>
          <a:lstStyle/>
          <a:p>
            <a:pPr algn="l">
              <a:lnSpc>
                <a:spcPts val="3900"/>
              </a:lnSpc>
            </a:pPr>
            <a:r>
              <a:rPr lang="en-US" sz="3200" dirty="0">
                <a:solidFill>
                  <a:srgbClr val="090909"/>
                </a:solidFill>
                <a:latin typeface="Inter"/>
                <a:ea typeface="Inter"/>
                <a:cs typeface="Inter"/>
                <a:sym typeface="Inter"/>
              </a:rPr>
              <a:t>Continue watching exposures and determine whether controls are effective</a:t>
            </a:r>
            <a:r>
              <a:rPr lang="en-US" sz="2786" dirty="0">
                <a:solidFill>
                  <a:srgbClr val="090909"/>
                </a:solidFill>
                <a:latin typeface="Inter"/>
                <a:ea typeface="Inter"/>
                <a:cs typeface="Inter"/>
                <a:sym typeface="Inter"/>
              </a:rPr>
              <a:t>.</a:t>
            </a:r>
          </a:p>
          <a:p>
            <a:pPr algn="l">
              <a:lnSpc>
                <a:spcPts val="3900"/>
              </a:lnSpc>
            </a:pPr>
            <a:endParaRPr lang="en-US" sz="2786" dirty="0">
              <a:solidFill>
                <a:srgbClr val="090909"/>
              </a:solidFill>
              <a:latin typeface="Inter"/>
              <a:ea typeface="Inter"/>
              <a:cs typeface="Inter"/>
              <a:sym typeface="Inter"/>
            </a:endParaRPr>
          </a:p>
          <a:p>
            <a:pPr algn="l">
              <a:lnSpc>
                <a:spcPts val="3900"/>
              </a:lnSpc>
            </a:pPr>
            <a:r>
              <a:rPr lang="en-US" sz="3200" b="1" dirty="0">
                <a:solidFill>
                  <a:srgbClr val="090909"/>
                </a:solidFill>
                <a:latin typeface="Inter"/>
                <a:ea typeface="Inter"/>
                <a:cs typeface="Inter"/>
                <a:sym typeface="Inter"/>
              </a:rPr>
              <a:t>NJSIG’s custom resources include:</a:t>
            </a:r>
          </a:p>
          <a:p>
            <a:pPr marL="601536" lvl="1" indent="-300768" algn="l">
              <a:lnSpc>
                <a:spcPts val="3900"/>
              </a:lnSpc>
              <a:buFont typeface="Arial"/>
              <a:buChar char="•"/>
            </a:pPr>
            <a:r>
              <a:rPr lang="en-US" sz="2786" dirty="0">
                <a:solidFill>
                  <a:srgbClr val="090909"/>
                </a:solidFill>
                <a:latin typeface="Inter"/>
                <a:ea typeface="Inter"/>
                <a:cs typeface="Inter"/>
                <a:sym typeface="Inter"/>
              </a:rPr>
              <a:t>Trend Analyses </a:t>
            </a:r>
          </a:p>
          <a:p>
            <a:pPr marL="601536" lvl="1" indent="-300768" algn="l">
              <a:lnSpc>
                <a:spcPts val="3900"/>
              </a:lnSpc>
              <a:buFont typeface="Arial"/>
              <a:buChar char="•"/>
            </a:pPr>
            <a:r>
              <a:rPr lang="en-US" sz="2786" dirty="0">
                <a:solidFill>
                  <a:srgbClr val="090909"/>
                </a:solidFill>
                <a:latin typeface="Inter"/>
                <a:ea typeface="Inter"/>
                <a:cs typeface="Inter"/>
                <a:sym typeface="Inter"/>
              </a:rPr>
              <a:t>Loss Runs </a:t>
            </a:r>
          </a:p>
          <a:p>
            <a:pPr marL="601536" lvl="1" indent="-300768" algn="l">
              <a:lnSpc>
                <a:spcPts val="3900"/>
              </a:lnSpc>
              <a:buFont typeface="Arial"/>
              <a:buChar char="•"/>
            </a:pPr>
            <a:r>
              <a:rPr lang="en-US" sz="2786" dirty="0">
                <a:solidFill>
                  <a:srgbClr val="090909"/>
                </a:solidFill>
                <a:latin typeface="Inter"/>
                <a:ea typeface="Inter"/>
                <a:cs typeface="Inter"/>
                <a:sym typeface="Inter"/>
              </a:rPr>
              <a:t>Claim Reviews </a:t>
            </a:r>
          </a:p>
          <a:p>
            <a:pPr marL="601536" lvl="1" indent="-300768" algn="l">
              <a:lnSpc>
                <a:spcPts val="3900"/>
              </a:lnSpc>
              <a:buFont typeface="Arial"/>
              <a:buChar char="•"/>
            </a:pPr>
            <a:r>
              <a:rPr lang="en-US" sz="2786" dirty="0">
                <a:solidFill>
                  <a:srgbClr val="090909"/>
                </a:solidFill>
                <a:latin typeface="Inter"/>
                <a:ea typeface="Inter"/>
                <a:cs typeface="Inter"/>
                <a:sym typeface="Inter"/>
              </a:rPr>
              <a:t>Safety Committee Support </a:t>
            </a:r>
          </a:p>
          <a:p>
            <a:pPr marL="601536" lvl="1" indent="-300768" algn="l">
              <a:lnSpc>
                <a:spcPts val="3900"/>
              </a:lnSpc>
              <a:buFont typeface="Arial"/>
              <a:buChar char="•"/>
            </a:pPr>
            <a:r>
              <a:rPr lang="en-US" sz="2786" dirty="0">
                <a:solidFill>
                  <a:srgbClr val="090909"/>
                </a:solidFill>
                <a:latin typeface="Inter"/>
                <a:ea typeface="Inter"/>
                <a:cs typeface="Inter"/>
                <a:sym typeface="Inter"/>
              </a:rPr>
              <a:t>Risk Run Report</a:t>
            </a:r>
          </a:p>
          <a:p>
            <a:pPr algn="l">
              <a:lnSpc>
                <a:spcPts val="3900"/>
              </a:lnSpc>
            </a:pPr>
            <a:endParaRPr lang="en-US" sz="2786" dirty="0">
              <a:solidFill>
                <a:srgbClr val="090909"/>
              </a:solidFill>
              <a:latin typeface="Inter"/>
              <a:ea typeface="Inter"/>
              <a:cs typeface="Inter"/>
              <a:sym typeface="Inter"/>
            </a:endParaRPr>
          </a:p>
        </p:txBody>
      </p:sp>
      <p:sp>
        <p:nvSpPr>
          <p:cNvPr id="7" name="Freeform 7"/>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rot="213277">
            <a:off x="2551051" y="7752257"/>
            <a:ext cx="3528805"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15678776" y="9044309"/>
            <a:ext cx="2155634" cy="848912"/>
          </a:xfrm>
          <a:custGeom>
            <a:avLst/>
            <a:gdLst/>
            <a:ahLst/>
            <a:cxnLst/>
            <a:rect l="l" t="t" r="r" b="b"/>
            <a:pathLst>
              <a:path w="2155634" h="848912">
                <a:moveTo>
                  <a:pt x="0" y="0"/>
                </a:moveTo>
                <a:lnTo>
                  <a:pt x="2155634" y="0"/>
                </a:lnTo>
                <a:lnTo>
                  <a:pt x="2155634" y="848912"/>
                </a:lnTo>
                <a:lnTo>
                  <a:pt x="0" y="848912"/>
                </a:lnTo>
                <a:lnTo>
                  <a:pt x="0" y="0"/>
                </a:lnTo>
                <a:close/>
              </a:path>
            </a:pathLst>
          </a:custGeom>
          <a:blipFill>
            <a:blip r:embed="rId10"/>
            <a:stretch>
              <a:fillRect/>
            </a:stretch>
          </a:blipFill>
        </p:spPr>
      </p:sp>
      <p:sp>
        <p:nvSpPr>
          <p:cNvPr id="14" name="Slide Number Placeholder 13">
            <a:extLst>
              <a:ext uri="{FF2B5EF4-FFF2-40B4-BE49-F238E27FC236}">
                <a16:creationId xmlns:a16="http://schemas.microsoft.com/office/drawing/2014/main" id="{FF70CDEC-C0EC-46B4-8D6C-81B2E8A6521A}"/>
              </a:ext>
            </a:extLst>
          </p:cNvPr>
          <p:cNvSpPr>
            <a:spLocks noGrp="1"/>
          </p:cNvSpPr>
          <p:nvPr>
            <p:ph type="sldNum" sz="quarter" idx="12"/>
          </p:nvPr>
        </p:nvSpPr>
        <p:spPr/>
        <p:txBody>
          <a:bodyPr/>
          <a:lstStyle/>
          <a:p>
            <a:fld id="{B6F15528-21DE-4FAA-801E-634DDDAF4B2B}" type="slidenum">
              <a:rPr lang="en-US" smtClean="0"/>
              <a:pPr/>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13011078" y="-6007869"/>
            <a:ext cx="10892694" cy="9427132"/>
          </a:xfrm>
          <a:custGeom>
            <a:avLst/>
            <a:gdLst/>
            <a:ahLst/>
            <a:cxnLst/>
            <a:rect l="l" t="t" r="r" b="b"/>
            <a:pathLst>
              <a:path w="10892694" h="9427132">
                <a:moveTo>
                  <a:pt x="0" y="0"/>
                </a:moveTo>
                <a:lnTo>
                  <a:pt x="10892694" y="0"/>
                </a:lnTo>
                <a:lnTo>
                  <a:pt x="10892694" y="9427132"/>
                </a:lnTo>
                <a:lnTo>
                  <a:pt x="0" y="94271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577746" y="922172"/>
            <a:ext cx="13065334" cy="904538"/>
          </a:xfrm>
          <a:prstGeom prst="rect">
            <a:avLst/>
          </a:prstGeom>
        </p:spPr>
        <p:txBody>
          <a:bodyPr lIns="0" tIns="0" rIns="0" bIns="0" rtlCol="0" anchor="t">
            <a:spAutoFit/>
          </a:bodyPr>
          <a:lstStyle/>
          <a:p>
            <a:pPr algn="l">
              <a:lnSpc>
                <a:spcPts val="7060"/>
              </a:lnSpc>
            </a:pPr>
            <a:r>
              <a:rPr lang="en-US" sz="6139" b="1">
                <a:solidFill>
                  <a:srgbClr val="000000"/>
                </a:solidFill>
                <a:latin typeface="Inter Bold"/>
                <a:ea typeface="Inter Bold"/>
                <a:cs typeface="Inter Bold"/>
                <a:sym typeface="Inter Bold"/>
              </a:rPr>
              <a:t>The Risk Management Process</a:t>
            </a:r>
          </a:p>
        </p:txBody>
      </p:sp>
      <p:sp>
        <p:nvSpPr>
          <p:cNvPr id="4" name="TextBox 4"/>
          <p:cNvSpPr txBox="1"/>
          <p:nvPr/>
        </p:nvSpPr>
        <p:spPr>
          <a:xfrm>
            <a:off x="783197" y="1968146"/>
            <a:ext cx="11169526" cy="625670"/>
          </a:xfrm>
          <a:prstGeom prst="rect">
            <a:avLst/>
          </a:prstGeom>
        </p:spPr>
        <p:txBody>
          <a:bodyPr lIns="0" tIns="0" rIns="0" bIns="0" rtlCol="0" anchor="t">
            <a:spAutoFit/>
          </a:bodyPr>
          <a:lstStyle/>
          <a:p>
            <a:pPr algn="l">
              <a:lnSpc>
                <a:spcPts val="4954"/>
              </a:lnSpc>
            </a:pPr>
            <a:r>
              <a:rPr lang="en-US" sz="4128" b="1" dirty="0">
                <a:solidFill>
                  <a:srgbClr val="495E88"/>
                </a:solidFill>
                <a:latin typeface="Inter Bold"/>
                <a:ea typeface="Inter Bold"/>
                <a:cs typeface="Inter Bold"/>
                <a:sym typeface="Inter Bold"/>
              </a:rPr>
              <a:t>Communicate - Keep everyone informed.</a:t>
            </a:r>
          </a:p>
        </p:txBody>
      </p:sp>
      <p:sp>
        <p:nvSpPr>
          <p:cNvPr id="5" name="Freeform 5"/>
          <p:cNvSpPr/>
          <p:nvPr/>
        </p:nvSpPr>
        <p:spPr>
          <a:xfrm rot="8487042">
            <a:off x="13516086" y="7560687"/>
            <a:ext cx="8200413" cy="7097085"/>
          </a:xfrm>
          <a:custGeom>
            <a:avLst/>
            <a:gdLst/>
            <a:ahLst/>
            <a:cxnLst/>
            <a:rect l="l" t="t" r="r" b="b"/>
            <a:pathLst>
              <a:path w="8200413" h="7097085">
                <a:moveTo>
                  <a:pt x="0" y="0"/>
                </a:moveTo>
                <a:lnTo>
                  <a:pt x="8200413" y="0"/>
                </a:lnTo>
                <a:lnTo>
                  <a:pt x="8200413" y="7097085"/>
                </a:lnTo>
                <a:lnTo>
                  <a:pt x="0" y="70970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TextBox 6"/>
          <p:cNvSpPr txBox="1"/>
          <p:nvPr/>
        </p:nvSpPr>
        <p:spPr>
          <a:xfrm>
            <a:off x="1435565" y="3277921"/>
            <a:ext cx="11975635" cy="4769447"/>
          </a:xfrm>
          <a:prstGeom prst="rect">
            <a:avLst/>
          </a:prstGeom>
        </p:spPr>
        <p:txBody>
          <a:bodyPr wrap="square" lIns="0" tIns="0" rIns="0" bIns="0" rtlCol="0" anchor="t">
            <a:spAutoFit/>
          </a:bodyPr>
          <a:lstStyle/>
          <a:p>
            <a:pPr algn="l">
              <a:lnSpc>
                <a:spcPts val="3900"/>
              </a:lnSpc>
            </a:pPr>
            <a:r>
              <a:rPr lang="en-US" sz="3200" dirty="0">
                <a:solidFill>
                  <a:srgbClr val="090909"/>
                </a:solidFill>
                <a:latin typeface="Inter"/>
                <a:ea typeface="Inter"/>
                <a:cs typeface="Inter"/>
                <a:sym typeface="Inter"/>
              </a:rPr>
              <a:t>Risk management works best when information gets to the people who can act on it.</a:t>
            </a:r>
          </a:p>
          <a:p>
            <a:pPr algn="l"/>
            <a:endParaRPr lang="en-US" dirty="0">
              <a:solidFill>
                <a:srgbClr val="090909"/>
              </a:solidFill>
              <a:latin typeface="Inter"/>
              <a:ea typeface="Inter"/>
              <a:cs typeface="Inter"/>
              <a:sym typeface="Inter"/>
            </a:endParaRPr>
          </a:p>
          <a:p>
            <a:pPr algn="l">
              <a:lnSpc>
                <a:spcPts val="3900"/>
              </a:lnSpc>
            </a:pPr>
            <a:r>
              <a:rPr lang="en-US" sz="3200" b="1" dirty="0">
                <a:solidFill>
                  <a:srgbClr val="090909"/>
                </a:solidFill>
                <a:latin typeface="Inter Bold"/>
                <a:ea typeface="Inter Bold"/>
                <a:cs typeface="Inter Bold"/>
                <a:sym typeface="Inter Bold"/>
              </a:rPr>
              <a:t>Examples:</a:t>
            </a:r>
          </a:p>
          <a:p>
            <a:pPr marL="601537" lvl="1" indent="-300768" algn="l">
              <a:lnSpc>
                <a:spcPts val="3900"/>
              </a:lnSpc>
              <a:buFont typeface="Arial"/>
              <a:buChar char="•"/>
            </a:pPr>
            <a:r>
              <a:rPr lang="en-US" sz="2786" dirty="0">
                <a:solidFill>
                  <a:srgbClr val="090909"/>
                </a:solidFill>
                <a:latin typeface="Inter"/>
                <a:ea typeface="Inter"/>
                <a:cs typeface="Inter"/>
                <a:sym typeface="Inter"/>
              </a:rPr>
              <a:t>SafetyNet Newsletter </a:t>
            </a:r>
          </a:p>
          <a:p>
            <a:pPr marL="601537" lvl="1" indent="-300768" algn="l">
              <a:lnSpc>
                <a:spcPts val="3900"/>
              </a:lnSpc>
              <a:buFont typeface="Arial"/>
              <a:buChar char="•"/>
            </a:pPr>
            <a:r>
              <a:rPr lang="en-US" sz="2786" dirty="0">
                <a:solidFill>
                  <a:srgbClr val="090909"/>
                </a:solidFill>
                <a:latin typeface="Inter"/>
                <a:ea typeface="Inter"/>
                <a:cs typeface="Inter"/>
                <a:sym typeface="Inter"/>
              </a:rPr>
              <a:t>NJSIG Updates </a:t>
            </a:r>
          </a:p>
          <a:p>
            <a:pPr marL="601537" lvl="1" indent="-300768" algn="l">
              <a:lnSpc>
                <a:spcPts val="3900"/>
              </a:lnSpc>
              <a:buFont typeface="Arial"/>
              <a:buChar char="•"/>
            </a:pPr>
            <a:r>
              <a:rPr lang="en-US" sz="2786" dirty="0">
                <a:solidFill>
                  <a:srgbClr val="090909"/>
                </a:solidFill>
                <a:latin typeface="Inter"/>
                <a:ea typeface="Inter"/>
                <a:cs typeface="Inter"/>
                <a:sym typeface="Inter"/>
              </a:rPr>
              <a:t>Trainings and Webinars </a:t>
            </a:r>
          </a:p>
          <a:p>
            <a:pPr marL="601537" lvl="1" indent="-300768" algn="l">
              <a:lnSpc>
                <a:spcPts val="3900"/>
              </a:lnSpc>
              <a:buFont typeface="Arial"/>
              <a:buChar char="•"/>
            </a:pPr>
            <a:r>
              <a:rPr lang="en-US" sz="2786" dirty="0">
                <a:solidFill>
                  <a:srgbClr val="090909"/>
                </a:solidFill>
                <a:latin typeface="Inter"/>
                <a:ea typeface="Inter"/>
                <a:cs typeface="Inter"/>
                <a:sym typeface="Inter"/>
              </a:rPr>
              <a:t>Member Resources and Toolkits </a:t>
            </a:r>
          </a:p>
          <a:p>
            <a:pPr marL="601537" lvl="1" indent="-300768" algn="l">
              <a:lnSpc>
                <a:spcPts val="3900"/>
              </a:lnSpc>
              <a:buFont typeface="Arial"/>
              <a:buChar char="•"/>
            </a:pPr>
            <a:r>
              <a:rPr lang="en-US" sz="2786" dirty="0">
                <a:solidFill>
                  <a:srgbClr val="090909"/>
                </a:solidFill>
                <a:latin typeface="Inter"/>
                <a:ea typeface="Inter"/>
                <a:cs typeface="Inter"/>
                <a:sym typeface="Inter"/>
              </a:rPr>
              <a:t>Workers’ Compensation Toolkit</a:t>
            </a:r>
          </a:p>
          <a:p>
            <a:pPr algn="l">
              <a:lnSpc>
                <a:spcPts val="3900"/>
              </a:lnSpc>
            </a:pPr>
            <a:endParaRPr lang="en-US" sz="2786" dirty="0">
              <a:solidFill>
                <a:srgbClr val="090909"/>
              </a:solidFill>
              <a:latin typeface="Inter"/>
              <a:ea typeface="Inter"/>
              <a:cs typeface="Inter"/>
              <a:sym typeface="Inter"/>
            </a:endParaRPr>
          </a:p>
        </p:txBody>
      </p:sp>
      <p:sp>
        <p:nvSpPr>
          <p:cNvPr id="7" name="Freeform 7"/>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rot="213277">
            <a:off x="2551051" y="7752257"/>
            <a:ext cx="3528805"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15678776" y="9044309"/>
            <a:ext cx="2155634" cy="848912"/>
          </a:xfrm>
          <a:custGeom>
            <a:avLst/>
            <a:gdLst/>
            <a:ahLst/>
            <a:cxnLst/>
            <a:rect l="l" t="t" r="r" b="b"/>
            <a:pathLst>
              <a:path w="2155634" h="848912">
                <a:moveTo>
                  <a:pt x="0" y="0"/>
                </a:moveTo>
                <a:lnTo>
                  <a:pt x="2155634" y="0"/>
                </a:lnTo>
                <a:lnTo>
                  <a:pt x="2155634" y="848912"/>
                </a:lnTo>
                <a:lnTo>
                  <a:pt x="0" y="848912"/>
                </a:lnTo>
                <a:lnTo>
                  <a:pt x="0" y="0"/>
                </a:lnTo>
                <a:close/>
              </a:path>
            </a:pathLst>
          </a:custGeom>
          <a:blipFill>
            <a:blip r:embed="rId10"/>
            <a:stretch>
              <a:fillRect/>
            </a:stretch>
          </a:blipFill>
        </p:spPr>
      </p:sp>
      <p:sp>
        <p:nvSpPr>
          <p:cNvPr id="14" name="Slide Number Placeholder 13">
            <a:extLst>
              <a:ext uri="{FF2B5EF4-FFF2-40B4-BE49-F238E27FC236}">
                <a16:creationId xmlns:a16="http://schemas.microsoft.com/office/drawing/2014/main" id="{A0C5AB1A-C4F6-44DD-BFFD-5037876D3648}"/>
              </a:ext>
            </a:extLst>
          </p:cNvPr>
          <p:cNvSpPr>
            <a:spLocks noGrp="1"/>
          </p:cNvSpPr>
          <p:nvPr>
            <p:ph type="sldNum" sz="quarter" idx="12"/>
          </p:nvPr>
        </p:nvSpPr>
        <p:spPr/>
        <p:txBody>
          <a:bodyPr/>
          <a:lstStyle/>
          <a:p>
            <a:fld id="{B6F15528-21DE-4FAA-801E-634DDDAF4B2B}" type="slidenum">
              <a:rPr lang="en-US" smtClean="0"/>
              <a:pPr/>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13407422" y="-6365349"/>
            <a:ext cx="10892694" cy="9427132"/>
          </a:xfrm>
          <a:custGeom>
            <a:avLst/>
            <a:gdLst/>
            <a:ahLst/>
            <a:cxnLst/>
            <a:rect l="l" t="t" r="r" b="b"/>
            <a:pathLst>
              <a:path w="10892694" h="9427132">
                <a:moveTo>
                  <a:pt x="0" y="0"/>
                </a:moveTo>
                <a:lnTo>
                  <a:pt x="10892694" y="0"/>
                </a:lnTo>
                <a:lnTo>
                  <a:pt x="10892694" y="9427132"/>
                </a:lnTo>
                <a:lnTo>
                  <a:pt x="0" y="94271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577746" y="922172"/>
            <a:ext cx="13065334" cy="904538"/>
          </a:xfrm>
          <a:prstGeom prst="rect">
            <a:avLst/>
          </a:prstGeom>
        </p:spPr>
        <p:txBody>
          <a:bodyPr lIns="0" tIns="0" rIns="0" bIns="0" rtlCol="0" anchor="t">
            <a:spAutoFit/>
          </a:bodyPr>
          <a:lstStyle/>
          <a:p>
            <a:pPr algn="l">
              <a:lnSpc>
                <a:spcPts val="7060"/>
              </a:lnSpc>
            </a:pPr>
            <a:r>
              <a:rPr lang="en-US" sz="6139" b="1" dirty="0">
                <a:solidFill>
                  <a:srgbClr val="000000"/>
                </a:solidFill>
                <a:latin typeface="Inter Bold"/>
                <a:ea typeface="Inter Bold"/>
                <a:cs typeface="Inter Bold"/>
                <a:sym typeface="Inter Bold"/>
              </a:rPr>
              <a:t>Preparing for Tomorrow</a:t>
            </a:r>
          </a:p>
        </p:txBody>
      </p:sp>
      <p:sp>
        <p:nvSpPr>
          <p:cNvPr id="4" name="TextBox 4"/>
          <p:cNvSpPr txBox="1"/>
          <p:nvPr/>
        </p:nvSpPr>
        <p:spPr>
          <a:xfrm>
            <a:off x="762000" y="1830651"/>
            <a:ext cx="11169526" cy="625670"/>
          </a:xfrm>
          <a:prstGeom prst="rect">
            <a:avLst/>
          </a:prstGeom>
        </p:spPr>
        <p:txBody>
          <a:bodyPr lIns="0" tIns="0" rIns="0" bIns="0" rtlCol="0" anchor="t">
            <a:spAutoFit/>
          </a:bodyPr>
          <a:lstStyle/>
          <a:p>
            <a:pPr algn="l">
              <a:lnSpc>
                <a:spcPts val="4954"/>
              </a:lnSpc>
            </a:pPr>
            <a:r>
              <a:rPr lang="en-US" sz="4128" b="1" dirty="0">
                <a:solidFill>
                  <a:srgbClr val="495E88"/>
                </a:solidFill>
                <a:latin typeface="Inter Bold"/>
                <a:ea typeface="Inter Bold"/>
                <a:cs typeface="Inter Bold"/>
                <a:sym typeface="Inter Bold"/>
              </a:rPr>
              <a:t>Upcoming Trainings &amp; Meetings</a:t>
            </a:r>
          </a:p>
        </p:txBody>
      </p:sp>
      <p:sp>
        <p:nvSpPr>
          <p:cNvPr id="7" name="Freeform 7"/>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Freeform 9"/>
          <p:cNvSpPr/>
          <p:nvPr/>
        </p:nvSpPr>
        <p:spPr>
          <a:xfrm>
            <a:off x="15678776" y="9044309"/>
            <a:ext cx="2155634" cy="848912"/>
          </a:xfrm>
          <a:custGeom>
            <a:avLst/>
            <a:gdLst/>
            <a:ahLst/>
            <a:cxnLst/>
            <a:rect l="l" t="t" r="r" b="b"/>
            <a:pathLst>
              <a:path w="2155634" h="848912">
                <a:moveTo>
                  <a:pt x="0" y="0"/>
                </a:moveTo>
                <a:lnTo>
                  <a:pt x="2155634" y="0"/>
                </a:lnTo>
                <a:lnTo>
                  <a:pt x="2155634" y="848912"/>
                </a:lnTo>
                <a:lnTo>
                  <a:pt x="0" y="848912"/>
                </a:lnTo>
                <a:lnTo>
                  <a:pt x="0" y="0"/>
                </a:lnTo>
                <a:close/>
              </a:path>
            </a:pathLst>
          </a:custGeom>
          <a:blipFill>
            <a:blip r:embed="rId6"/>
            <a:stretch>
              <a:fillRect/>
            </a:stretch>
          </a:blipFill>
        </p:spPr>
      </p:sp>
      <p:graphicFrame>
        <p:nvGraphicFramePr>
          <p:cNvPr id="10" name="Table 10">
            <a:extLst>
              <a:ext uri="{FF2B5EF4-FFF2-40B4-BE49-F238E27FC236}">
                <a16:creationId xmlns:a16="http://schemas.microsoft.com/office/drawing/2014/main" id="{5CFF9687-DBC6-4347-9F22-58C30FD1F349}"/>
              </a:ext>
            </a:extLst>
          </p:cNvPr>
          <p:cNvGraphicFramePr>
            <a:graphicFrameLocks noGrp="1"/>
          </p:cNvGraphicFramePr>
          <p:nvPr>
            <p:extLst>
              <p:ext uri="{D42A27DB-BD31-4B8C-83A1-F6EECF244321}">
                <p14:modId xmlns:p14="http://schemas.microsoft.com/office/powerpoint/2010/main" val="3987330686"/>
              </p:ext>
            </p:extLst>
          </p:nvPr>
        </p:nvGraphicFramePr>
        <p:xfrm>
          <a:off x="1524000" y="3093556"/>
          <a:ext cx="15240000" cy="5256518"/>
        </p:xfrm>
        <a:graphic>
          <a:graphicData uri="http://schemas.openxmlformats.org/drawingml/2006/table">
            <a:tbl>
              <a:tblPr firstRow="1" bandRow="1">
                <a:tableStyleId>{5C22544A-7EE6-4342-B048-85BDC9FD1C3A}</a:tableStyleId>
              </a:tblPr>
              <a:tblGrid>
                <a:gridCol w="7620000">
                  <a:extLst>
                    <a:ext uri="{9D8B030D-6E8A-4147-A177-3AD203B41FA5}">
                      <a16:colId xmlns:a16="http://schemas.microsoft.com/office/drawing/2014/main" val="3635001369"/>
                    </a:ext>
                  </a:extLst>
                </a:gridCol>
                <a:gridCol w="7620000">
                  <a:extLst>
                    <a:ext uri="{9D8B030D-6E8A-4147-A177-3AD203B41FA5}">
                      <a16:colId xmlns:a16="http://schemas.microsoft.com/office/drawing/2014/main" val="3588902910"/>
                    </a:ext>
                  </a:extLst>
                </a:gridCol>
              </a:tblGrid>
              <a:tr h="840639">
                <a:tc>
                  <a:txBody>
                    <a:bodyPr/>
                    <a:lstStyle/>
                    <a:p>
                      <a:pPr algn="ctr"/>
                      <a:r>
                        <a:rPr lang="en-US" sz="2800" dirty="0"/>
                        <a:t>NJEIF Sub-fund Meetings</a:t>
                      </a:r>
                    </a:p>
                  </a:txBody>
                  <a:tcPr anchor="ctr"/>
                </a:tc>
                <a:tc>
                  <a:txBody>
                    <a:bodyPr/>
                    <a:lstStyle/>
                    <a:p>
                      <a:pPr algn="ctr"/>
                      <a:r>
                        <a:rPr lang="en-US" sz="2800" dirty="0"/>
                        <a:t>NJEIF Learning Opportunities</a:t>
                      </a:r>
                    </a:p>
                  </a:txBody>
                  <a:tcPr anchor="ctr"/>
                </a:tc>
                <a:extLst>
                  <a:ext uri="{0D108BD9-81ED-4DB2-BD59-A6C34878D82A}">
                    <a16:rowId xmlns:a16="http://schemas.microsoft.com/office/drawing/2014/main" val="1194854874"/>
                  </a:ext>
                </a:extLst>
              </a:tr>
              <a:tr h="2226448">
                <a:tc>
                  <a:txBody>
                    <a:bodyPr/>
                    <a:lstStyle/>
                    <a:p>
                      <a:pPr algn="ctr"/>
                      <a:r>
                        <a:rPr lang="en-US" sz="2200" b="1" dirty="0">
                          <a:latin typeface="Inter" panose="02000503000000020004" pitchFamily="2" charset="0"/>
                          <a:ea typeface="Inter" panose="02000503000000020004" pitchFamily="2" charset="0"/>
                        </a:rPr>
                        <a:t>Friday, January 8, 2027  | VIRTUAL  | 9am – 11:30am</a:t>
                      </a:r>
                    </a:p>
                    <a:p>
                      <a:pPr algn="ctr"/>
                      <a:r>
                        <a:rPr lang="en-US" sz="2200" b="0" i="1" dirty="0">
                          <a:latin typeface="Inter" panose="02000503000000020004" pitchFamily="2" charset="0"/>
                          <a:ea typeface="Inter" panose="02000503000000020004" pitchFamily="2" charset="0"/>
                        </a:rPr>
                        <a:t>Hot Topics in School Law</a:t>
                      </a:r>
                    </a:p>
                    <a:p>
                      <a:pPr algn="ctr"/>
                      <a:r>
                        <a:rPr lang="en-US" sz="2200" b="0" i="0" dirty="0">
                          <a:latin typeface="Inter" panose="02000503000000020004" pitchFamily="2" charset="0"/>
                          <a:ea typeface="Inter" panose="02000503000000020004" pitchFamily="2" charset="0"/>
                        </a:rPr>
                        <a:t>Attorney Champion Matthew J. </a:t>
                      </a:r>
                      <a:r>
                        <a:rPr lang="en-US" sz="2200" b="0" i="0" dirty="0" err="1">
                          <a:latin typeface="Inter" panose="02000503000000020004" pitchFamily="2" charset="0"/>
                          <a:ea typeface="Inter" panose="02000503000000020004" pitchFamily="2" charset="0"/>
                        </a:rPr>
                        <a:t>Giacobbe</a:t>
                      </a:r>
                      <a:r>
                        <a:rPr lang="en-US" sz="2200" b="0" i="0" dirty="0">
                          <a:latin typeface="Inter" panose="02000503000000020004" pitchFamily="2" charset="0"/>
                          <a:ea typeface="Inter" panose="02000503000000020004" pitchFamily="2" charset="0"/>
                        </a:rPr>
                        <a:t>, Esq. </a:t>
                      </a:r>
                      <a:br>
                        <a:rPr lang="en-US" sz="2200" b="0" i="0" dirty="0">
                          <a:latin typeface="Inter" panose="02000503000000020004" pitchFamily="2" charset="0"/>
                          <a:ea typeface="Inter" panose="02000503000000020004" pitchFamily="2" charset="0"/>
                        </a:rPr>
                      </a:br>
                      <a:r>
                        <a:rPr lang="en-US" sz="2200" b="0" i="0" dirty="0">
                          <a:latin typeface="Inter" panose="02000503000000020004" pitchFamily="2" charset="0"/>
                          <a:ea typeface="Inter" panose="02000503000000020004" pitchFamily="2" charset="0"/>
                        </a:rPr>
                        <a:t>NJSIG NEPHA Hotline</a:t>
                      </a:r>
                      <a:br>
                        <a:rPr lang="en-US" sz="2200" b="0" i="0" dirty="0">
                          <a:latin typeface="Inter" panose="02000503000000020004" pitchFamily="2" charset="0"/>
                          <a:ea typeface="Inter" panose="02000503000000020004" pitchFamily="2" charset="0"/>
                        </a:rPr>
                      </a:br>
                      <a:r>
                        <a:rPr lang="en-US" sz="2200" b="0" i="0" kern="1200" dirty="0">
                          <a:solidFill>
                            <a:schemeClr val="dk1"/>
                          </a:solidFill>
                          <a:effectLst/>
                          <a:latin typeface="Inter" panose="02000503000000020004" pitchFamily="2" charset="0"/>
                          <a:ea typeface="Inter" panose="02000503000000020004" pitchFamily="2" charset="0"/>
                          <a:cs typeface="+mn-cs"/>
                        </a:rPr>
                        <a:t>Credits: 2 QPA Credits 1) Ethics and 1) Office Administration / General Duties</a:t>
                      </a:r>
                      <a:endParaRPr lang="en-US" sz="2200" b="0" i="0" dirty="0">
                        <a:latin typeface="Inter" panose="02000503000000020004" pitchFamily="2" charset="0"/>
                        <a:ea typeface="Inter" panose="02000503000000020004" pitchFamily="2" charset="0"/>
                      </a:endParaRPr>
                    </a:p>
                  </a:txBody>
                  <a:tcPr/>
                </a:tc>
                <a:tc>
                  <a:txBody>
                    <a:bodyPr/>
                    <a:lstStyle/>
                    <a:p>
                      <a:pPr algn="ctr">
                        <a:lnSpc>
                          <a:spcPts val="3664"/>
                        </a:lnSpc>
                      </a:pPr>
                      <a:r>
                        <a:rPr lang="en-US" sz="2200" b="1" dirty="0">
                          <a:solidFill>
                            <a:srgbClr val="000000"/>
                          </a:solidFill>
                          <a:latin typeface="Inter Bold"/>
                          <a:ea typeface="Inter Bold"/>
                          <a:cs typeface="Inter Bold"/>
                          <a:sym typeface="Inter Bold"/>
                        </a:rPr>
                        <a:t>Thursday, February 25, 2027  |  10am to 12pm</a:t>
                      </a:r>
                    </a:p>
                    <a:p>
                      <a:pPr algn="ctr">
                        <a:lnSpc>
                          <a:spcPct val="100000"/>
                        </a:lnSpc>
                      </a:pPr>
                      <a:r>
                        <a:rPr lang="en-US" sz="2200" b="0" i="1" dirty="0">
                          <a:solidFill>
                            <a:srgbClr val="000000"/>
                          </a:solidFill>
                          <a:latin typeface="Inter" panose="02000503000000020004" pitchFamily="2" charset="0"/>
                          <a:ea typeface="Inter" panose="02000503000000020004" pitchFamily="2" charset="0"/>
                          <a:cs typeface="Inter Bold"/>
                          <a:sym typeface="Inter Bold"/>
                        </a:rPr>
                        <a:t>NJ’s Law Against Discrimination in the Workplace </a:t>
                      </a:r>
                      <a:br>
                        <a:rPr lang="en-US" sz="2200" b="0" i="1" dirty="0">
                          <a:solidFill>
                            <a:srgbClr val="000000"/>
                          </a:solidFill>
                          <a:latin typeface="Inter" panose="02000503000000020004" pitchFamily="2" charset="0"/>
                          <a:ea typeface="Inter" panose="02000503000000020004" pitchFamily="2" charset="0"/>
                          <a:cs typeface="Inter Bold"/>
                          <a:sym typeface="Inter Bold"/>
                        </a:rPr>
                      </a:br>
                      <a:r>
                        <a:rPr lang="en-US" sz="2200" b="0" i="1" dirty="0">
                          <a:solidFill>
                            <a:srgbClr val="000000"/>
                          </a:solidFill>
                          <a:latin typeface="Inter" panose="02000503000000020004" pitchFamily="2" charset="0"/>
                          <a:ea typeface="Inter" panose="02000503000000020004" pitchFamily="2" charset="0"/>
                          <a:cs typeface="Inter Bold"/>
                          <a:sym typeface="Inter Bold"/>
                        </a:rPr>
                        <a:t>NJ Division on Civil Rights</a:t>
                      </a:r>
                      <a:br>
                        <a:rPr lang="en-US" sz="2200" b="0" i="1" dirty="0">
                          <a:solidFill>
                            <a:srgbClr val="000000"/>
                          </a:solidFill>
                          <a:latin typeface="Inter" panose="02000503000000020004" pitchFamily="2" charset="0"/>
                          <a:ea typeface="Inter" panose="02000503000000020004" pitchFamily="2" charset="0"/>
                          <a:cs typeface="Inter Bold"/>
                          <a:sym typeface="Inter Bold"/>
                        </a:rPr>
                      </a:br>
                      <a:endParaRPr lang="en-US" sz="2200" b="0" i="1" dirty="0">
                        <a:solidFill>
                          <a:srgbClr val="000000"/>
                        </a:solidFill>
                        <a:latin typeface="Inter" panose="02000503000000020004" pitchFamily="2" charset="0"/>
                        <a:ea typeface="Inter" panose="02000503000000020004" pitchFamily="2" charset="0"/>
                        <a:cs typeface="Inter Bold"/>
                        <a:sym typeface="Inter Bold"/>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200" b="1" dirty="0">
                        <a:solidFill>
                          <a:srgbClr val="000000"/>
                        </a:solidFill>
                        <a:latin typeface="Inter Bold"/>
                        <a:ea typeface="Inter Bold"/>
                        <a:cs typeface="Inter Bold"/>
                        <a:sym typeface="Inter Bold"/>
                      </a:endParaRPr>
                    </a:p>
                    <a:p>
                      <a:pPr algn="ctr"/>
                      <a:endParaRPr lang="en-US" dirty="0"/>
                    </a:p>
                  </a:txBody>
                  <a:tcPr/>
                </a:tc>
                <a:extLst>
                  <a:ext uri="{0D108BD9-81ED-4DB2-BD59-A6C34878D82A}">
                    <a16:rowId xmlns:a16="http://schemas.microsoft.com/office/drawing/2014/main" val="2258771693"/>
                  </a:ext>
                </a:extLst>
              </a:tr>
              <a:tr h="2189431">
                <a:tc>
                  <a:txBody>
                    <a:bodyPr/>
                    <a:lstStyle/>
                    <a:p>
                      <a:pPr algn="ctr"/>
                      <a:r>
                        <a:rPr lang="en-US" sz="2400" b="1" dirty="0">
                          <a:latin typeface="Inter" panose="02000503000000020004" pitchFamily="2" charset="0"/>
                          <a:ea typeface="Inter" panose="02000503000000020004" pitchFamily="2" charset="0"/>
                        </a:rPr>
                        <a:t>Thursday, April 22, 2027</a:t>
                      </a:r>
                    </a:p>
                    <a:p>
                      <a:pPr algn="ctr"/>
                      <a:r>
                        <a:rPr lang="en-US" sz="2200" i="1" dirty="0">
                          <a:latin typeface="Inter" panose="02000503000000020004" pitchFamily="2" charset="0"/>
                          <a:ea typeface="Inter" panose="02000503000000020004" pitchFamily="2" charset="0"/>
                        </a:rPr>
                        <a:t>NJEIF Sub-fund Meeting</a:t>
                      </a:r>
                      <a:br>
                        <a:rPr lang="en-US" sz="2200" i="1" dirty="0">
                          <a:latin typeface="Inter" panose="02000503000000020004" pitchFamily="2" charset="0"/>
                          <a:ea typeface="Inter" panose="02000503000000020004" pitchFamily="2" charset="0"/>
                        </a:rPr>
                      </a:br>
                      <a:r>
                        <a:rPr lang="en-US" sz="2200" i="0" dirty="0">
                          <a:latin typeface="Inter" panose="02000503000000020004" pitchFamily="2" charset="0"/>
                          <a:ea typeface="Inter" panose="02000503000000020004" pitchFamily="2" charset="0"/>
                        </a:rPr>
                        <a:t>School Security with Office of School Preparedness &amp; Emergency Planning </a:t>
                      </a:r>
                    </a:p>
                    <a:p>
                      <a:pPr algn="ctr"/>
                      <a:r>
                        <a:rPr lang="en-US" sz="2200" i="0" dirty="0">
                          <a:latin typeface="Inter" panose="02000503000000020004" pitchFamily="2" charset="0"/>
                          <a:ea typeface="Inter" panose="02000503000000020004" pitchFamily="2" charset="0"/>
                        </a:rPr>
                        <a:t>Details to follow. </a:t>
                      </a:r>
                      <a:endParaRPr lang="en-US" sz="2200" i="1" dirty="0">
                        <a:latin typeface="Inter" panose="02000503000000020004" pitchFamily="2" charset="0"/>
                        <a:ea typeface="Inter" panose="02000503000000020004" pitchFamily="2" charset="0"/>
                      </a:endParaRPr>
                    </a:p>
                  </a:txBody>
                  <a:tcPr/>
                </a:tc>
                <a:tc>
                  <a:txBody>
                    <a:bodyPr/>
                    <a:lstStyle/>
                    <a:p>
                      <a:pPr algn="ctr">
                        <a:lnSpc>
                          <a:spcPts val="3664"/>
                        </a:lnSpc>
                      </a:pPr>
                      <a:r>
                        <a:rPr lang="en-US" sz="2200" b="1" dirty="0">
                          <a:solidFill>
                            <a:srgbClr val="000000"/>
                          </a:solidFill>
                          <a:latin typeface="Inter" panose="02000503000000020004" pitchFamily="2" charset="0"/>
                          <a:ea typeface="Inter" panose="02000503000000020004" pitchFamily="2" charset="0"/>
                          <a:cs typeface="Inter Bold"/>
                          <a:sym typeface="Inter Bold"/>
                        </a:rPr>
                        <a:t>Thursday, March 25, 2027  |  10am to 12pm</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b="0" i="1" u="none" strike="noStrike" dirty="0">
                          <a:solidFill>
                            <a:srgbClr val="000000"/>
                          </a:solidFill>
                          <a:latin typeface="Inter" panose="02000503000000020004" pitchFamily="2" charset="0"/>
                          <a:ea typeface="Inter" panose="02000503000000020004" pitchFamily="2" charset="0"/>
                          <a:cs typeface="Inter Bold"/>
                          <a:sym typeface="Inter Bold"/>
                        </a:rPr>
                        <a:t>Reasonable Accommodations in the Workplace &amp; the Law Against Discrimination</a:t>
                      </a:r>
                    </a:p>
                    <a:p>
                      <a:pPr algn="ctr">
                        <a:lnSpc>
                          <a:spcPct val="100000"/>
                        </a:lnSpc>
                      </a:pPr>
                      <a:r>
                        <a:rPr lang="en-US" sz="2200" b="0" i="1" dirty="0">
                          <a:solidFill>
                            <a:srgbClr val="000000"/>
                          </a:solidFill>
                          <a:latin typeface="Inter" panose="02000503000000020004" pitchFamily="2" charset="0"/>
                          <a:ea typeface="Inter" panose="02000503000000020004" pitchFamily="2" charset="0"/>
                          <a:cs typeface="Inter Bold"/>
                          <a:sym typeface="Inter Bold"/>
                        </a:rPr>
                        <a:t>NJ Division on Civil Rights</a:t>
                      </a:r>
                      <a:endParaRPr lang="en-US" sz="2200" dirty="0">
                        <a:latin typeface="Inter" panose="02000503000000020004" pitchFamily="2" charset="0"/>
                        <a:ea typeface="Inter" panose="02000503000000020004" pitchFamily="2" charset="0"/>
                      </a:endParaRPr>
                    </a:p>
                  </a:txBody>
                  <a:tcPr/>
                </a:tc>
                <a:extLst>
                  <a:ext uri="{0D108BD9-81ED-4DB2-BD59-A6C34878D82A}">
                    <a16:rowId xmlns:a16="http://schemas.microsoft.com/office/drawing/2014/main" val="1487581770"/>
                  </a:ext>
                </a:extLst>
              </a:tr>
            </a:tbl>
          </a:graphicData>
        </a:graphic>
      </p:graphicFrame>
      <p:sp>
        <p:nvSpPr>
          <p:cNvPr id="11" name="TextBox 4">
            <a:extLst>
              <a:ext uri="{FF2B5EF4-FFF2-40B4-BE49-F238E27FC236}">
                <a16:creationId xmlns:a16="http://schemas.microsoft.com/office/drawing/2014/main" id="{10F35E44-4203-4144-8963-76A1AA0326DF}"/>
              </a:ext>
            </a:extLst>
          </p:cNvPr>
          <p:cNvSpPr txBox="1"/>
          <p:nvPr/>
        </p:nvSpPr>
        <p:spPr>
          <a:xfrm>
            <a:off x="3287412" y="9048249"/>
            <a:ext cx="12295488" cy="566822"/>
          </a:xfrm>
          <a:prstGeom prst="rect">
            <a:avLst/>
          </a:prstGeom>
        </p:spPr>
        <p:txBody>
          <a:bodyPr wrap="square" lIns="0" tIns="0" rIns="0" bIns="0" rtlCol="0" anchor="t">
            <a:spAutoFit/>
          </a:bodyPr>
          <a:lstStyle/>
          <a:p>
            <a:pPr algn="l">
              <a:lnSpc>
                <a:spcPts val="4954"/>
              </a:lnSpc>
            </a:pPr>
            <a:r>
              <a:rPr lang="en-US" sz="2800" b="1" dirty="0">
                <a:solidFill>
                  <a:srgbClr val="495E88"/>
                </a:solidFill>
                <a:latin typeface="Inter Bold"/>
                <a:ea typeface="Inter Bold"/>
                <a:cs typeface="Inter Bold"/>
                <a:sym typeface="Inter Bold"/>
              </a:rPr>
              <a:t>Stay up-to-date by visiting: https://www.njsig.org/sub-funds/njeif</a:t>
            </a:r>
          </a:p>
        </p:txBody>
      </p:sp>
      <p:sp>
        <p:nvSpPr>
          <p:cNvPr id="13" name="TextBox 12">
            <a:extLst>
              <a:ext uri="{FF2B5EF4-FFF2-40B4-BE49-F238E27FC236}">
                <a16:creationId xmlns:a16="http://schemas.microsoft.com/office/drawing/2014/main" id="{85F284B1-2B10-4998-A73F-FBFA45A4E1FB}"/>
              </a:ext>
            </a:extLst>
          </p:cNvPr>
          <p:cNvSpPr txBox="1"/>
          <p:nvPr/>
        </p:nvSpPr>
        <p:spPr>
          <a:xfrm>
            <a:off x="9608083" y="2098137"/>
            <a:ext cx="4646886" cy="646331"/>
          </a:xfrm>
          <a:prstGeom prst="rect">
            <a:avLst/>
          </a:prstGeom>
          <a:noFill/>
        </p:spPr>
        <p:txBody>
          <a:bodyPr wrap="square">
            <a:spAutoFit/>
          </a:bodyPr>
          <a:lstStyle/>
          <a:p>
            <a:pPr algn="ctr"/>
            <a:r>
              <a:rPr lang="en-US" sz="1800" b="1" dirty="0">
                <a:solidFill>
                  <a:srgbClr val="000000"/>
                </a:solidFill>
                <a:latin typeface="Inter" panose="02000503000000020004" pitchFamily="2" charset="0"/>
                <a:ea typeface="Inter" panose="02000503000000020004" pitchFamily="2" charset="0"/>
                <a:cs typeface="Poppins"/>
                <a:sym typeface="Poppins"/>
              </a:rPr>
              <a:t>All meeting dates have been scheduled and offer QPA credits. </a:t>
            </a:r>
            <a:r>
              <a:rPr lang="en-US" sz="1800" b="1" i="1" dirty="0">
                <a:solidFill>
                  <a:srgbClr val="000000"/>
                </a:solidFill>
                <a:latin typeface="Inter" panose="02000503000000020004" pitchFamily="2" charset="0"/>
                <a:ea typeface="Inter" panose="02000503000000020004" pitchFamily="2" charset="0"/>
                <a:cs typeface="Poppins Bold Italics"/>
                <a:sym typeface="Poppins Bold Italics"/>
              </a:rPr>
              <a:t>Please register!</a:t>
            </a:r>
          </a:p>
        </p:txBody>
      </p:sp>
      <p:sp>
        <p:nvSpPr>
          <p:cNvPr id="14" name="Slide Number Placeholder 13">
            <a:extLst>
              <a:ext uri="{FF2B5EF4-FFF2-40B4-BE49-F238E27FC236}">
                <a16:creationId xmlns:a16="http://schemas.microsoft.com/office/drawing/2014/main" id="{E29D3A72-06C9-46F1-842E-8E2C097D5ABA}"/>
              </a:ext>
            </a:extLst>
          </p:cNvPr>
          <p:cNvSpPr>
            <a:spLocks noGrp="1"/>
          </p:cNvSpPr>
          <p:nvPr>
            <p:ph type="sldNum" sz="quarter" idx="12"/>
          </p:nvPr>
        </p:nvSpPr>
        <p:spPr/>
        <p:txBody>
          <a:bodyPr/>
          <a:lstStyle/>
          <a:p>
            <a:fld id="{B6F15528-21DE-4FAA-801E-634DDDAF4B2B}" type="slidenum">
              <a:rPr lang="en-US" smtClean="0"/>
              <a:pPr/>
              <a:t>52</a:t>
            </a:fld>
            <a:endParaRPr lang="en-US"/>
          </a:p>
        </p:txBody>
      </p:sp>
    </p:spTree>
    <p:extLst>
      <p:ext uri="{BB962C8B-B14F-4D97-AF65-F5344CB8AC3E}">
        <p14:creationId xmlns:p14="http://schemas.microsoft.com/office/powerpoint/2010/main" val="7375707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836368" y="779649"/>
            <a:ext cx="10727232" cy="1830705"/>
          </a:xfrm>
          <a:prstGeom prst="rect">
            <a:avLst/>
          </a:prstGeom>
        </p:spPr>
        <p:txBody>
          <a:bodyPr wrap="square" lIns="0" tIns="0" rIns="0" bIns="0" rtlCol="0" anchor="t">
            <a:spAutoFit/>
          </a:bodyPr>
          <a:lstStyle/>
          <a:p>
            <a:pPr algn="l">
              <a:lnSpc>
                <a:spcPts val="7244"/>
              </a:lnSpc>
            </a:pPr>
            <a:r>
              <a:rPr lang="en-US" sz="6300" b="1" dirty="0">
                <a:solidFill>
                  <a:srgbClr val="000000"/>
                </a:solidFill>
                <a:latin typeface="Inter Bold"/>
                <a:ea typeface="Inter Bold"/>
                <a:cs typeface="Inter Bold"/>
                <a:sym typeface="Inter Bold"/>
              </a:rPr>
              <a:t>Training Thursdays with </a:t>
            </a:r>
          </a:p>
          <a:p>
            <a:pPr algn="l">
              <a:lnSpc>
                <a:spcPts val="7244"/>
              </a:lnSpc>
            </a:pPr>
            <a:r>
              <a:rPr lang="en-US" sz="6300" b="1" dirty="0">
                <a:solidFill>
                  <a:srgbClr val="000000"/>
                </a:solidFill>
                <a:latin typeface="Inter Bold"/>
                <a:ea typeface="Inter Bold"/>
                <a:cs typeface="Inter Bold"/>
                <a:sym typeface="Inter Bold"/>
              </a:rPr>
              <a:t>NJ Division on Civil Rights</a:t>
            </a:r>
          </a:p>
        </p:txBody>
      </p:sp>
      <p:sp>
        <p:nvSpPr>
          <p:cNvPr id="3" name="Freeform 3"/>
          <p:cNvSpPr/>
          <p:nvPr/>
        </p:nvSpPr>
        <p:spPr>
          <a:xfrm rot="984738" flipH="1" flipV="1">
            <a:off x="-3471216" y="-651703"/>
            <a:ext cx="3521511" cy="3047707"/>
          </a:xfrm>
          <a:custGeom>
            <a:avLst/>
            <a:gdLst/>
            <a:ahLst/>
            <a:cxnLst/>
            <a:rect l="l" t="t" r="r" b="b"/>
            <a:pathLst>
              <a:path w="3521511" h="3047707">
                <a:moveTo>
                  <a:pt x="3521511" y="3047708"/>
                </a:moveTo>
                <a:lnTo>
                  <a:pt x="0" y="3047708"/>
                </a:lnTo>
                <a:lnTo>
                  <a:pt x="0" y="0"/>
                </a:lnTo>
                <a:lnTo>
                  <a:pt x="3521511" y="0"/>
                </a:lnTo>
                <a:lnTo>
                  <a:pt x="3521511" y="3047708"/>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984738" flipH="1" flipV="1">
            <a:off x="-456444" y="-2017341"/>
            <a:ext cx="3521511" cy="3047707"/>
          </a:xfrm>
          <a:custGeom>
            <a:avLst/>
            <a:gdLst/>
            <a:ahLst/>
            <a:cxnLst/>
            <a:rect l="l" t="t" r="r" b="b"/>
            <a:pathLst>
              <a:path w="3521511" h="3047707">
                <a:moveTo>
                  <a:pt x="3521510" y="3047707"/>
                </a:moveTo>
                <a:lnTo>
                  <a:pt x="0" y="3047707"/>
                </a:lnTo>
                <a:lnTo>
                  <a:pt x="0" y="0"/>
                </a:lnTo>
                <a:lnTo>
                  <a:pt x="3521510" y="0"/>
                </a:lnTo>
                <a:lnTo>
                  <a:pt x="3521510" y="3047707"/>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9815261" flipH="1" flipV="1">
            <a:off x="-1621106" y="1003861"/>
            <a:ext cx="3528805" cy="3054021"/>
          </a:xfrm>
          <a:custGeom>
            <a:avLst/>
            <a:gdLst/>
            <a:ahLst/>
            <a:cxnLst/>
            <a:rect l="l" t="t" r="r" b="b"/>
            <a:pathLst>
              <a:path w="3528805" h="3054021">
                <a:moveTo>
                  <a:pt x="3528805" y="3054020"/>
                </a:moveTo>
                <a:lnTo>
                  <a:pt x="0" y="3054020"/>
                </a:lnTo>
                <a:lnTo>
                  <a:pt x="0" y="0"/>
                </a:lnTo>
                <a:lnTo>
                  <a:pt x="3528805" y="0"/>
                </a:lnTo>
                <a:lnTo>
                  <a:pt x="3528805" y="305402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14204957" y="567554"/>
            <a:ext cx="2146640" cy="2146640"/>
          </a:xfrm>
          <a:custGeom>
            <a:avLst/>
            <a:gdLst/>
            <a:ahLst/>
            <a:cxnLst/>
            <a:rect l="l" t="t" r="r" b="b"/>
            <a:pathLst>
              <a:path w="2146640" h="2146640">
                <a:moveTo>
                  <a:pt x="0" y="0"/>
                </a:moveTo>
                <a:lnTo>
                  <a:pt x="2146640" y="0"/>
                </a:lnTo>
                <a:lnTo>
                  <a:pt x="2146640" y="2146640"/>
                </a:lnTo>
                <a:lnTo>
                  <a:pt x="0" y="2146640"/>
                </a:lnTo>
                <a:lnTo>
                  <a:pt x="0" y="0"/>
                </a:lnTo>
                <a:close/>
              </a:path>
            </a:pathLst>
          </a:custGeom>
          <a:blipFill>
            <a:blip r:embed="rId8"/>
            <a:stretch>
              <a:fillRect/>
            </a:stretch>
          </a:blipFill>
        </p:spPr>
      </p:sp>
      <p:grpSp>
        <p:nvGrpSpPr>
          <p:cNvPr id="7" name="Group 7"/>
          <p:cNvGrpSpPr/>
          <p:nvPr/>
        </p:nvGrpSpPr>
        <p:grpSpPr>
          <a:xfrm>
            <a:off x="1516669" y="3649596"/>
            <a:ext cx="7243482" cy="4664329"/>
            <a:chOff x="0" y="0"/>
            <a:chExt cx="9657977" cy="6219106"/>
          </a:xfrm>
        </p:grpSpPr>
        <p:sp>
          <p:nvSpPr>
            <p:cNvPr id="8" name="TextBox 8"/>
            <p:cNvSpPr txBox="1"/>
            <p:nvPr/>
          </p:nvSpPr>
          <p:spPr>
            <a:xfrm>
              <a:off x="130104" y="38100"/>
              <a:ext cx="9397769" cy="1243720"/>
            </a:xfrm>
            <a:prstGeom prst="rect">
              <a:avLst/>
            </a:prstGeom>
          </p:spPr>
          <p:txBody>
            <a:bodyPr lIns="0" tIns="0" rIns="0" bIns="0" rtlCol="0" anchor="t">
              <a:spAutoFit/>
            </a:bodyPr>
            <a:lstStyle/>
            <a:p>
              <a:pPr algn="ctr">
                <a:lnSpc>
                  <a:spcPts val="3664"/>
                </a:lnSpc>
              </a:pPr>
              <a:r>
                <a:rPr lang="en-US" sz="3361" b="1" dirty="0">
                  <a:solidFill>
                    <a:srgbClr val="000000"/>
                  </a:solidFill>
                  <a:latin typeface="Inter Bold"/>
                  <a:ea typeface="Inter Bold"/>
                  <a:cs typeface="Inter Bold"/>
                  <a:sym typeface="Inter Bold"/>
                </a:rPr>
                <a:t>NJ’s Law Against Discrimination</a:t>
              </a:r>
            </a:p>
            <a:p>
              <a:pPr algn="ctr">
                <a:lnSpc>
                  <a:spcPts val="3664"/>
                </a:lnSpc>
              </a:pPr>
              <a:r>
                <a:rPr lang="en-US" sz="3361" b="1" dirty="0">
                  <a:solidFill>
                    <a:srgbClr val="000000"/>
                  </a:solidFill>
                  <a:latin typeface="Inter Bold"/>
                  <a:ea typeface="Inter Bold"/>
                  <a:cs typeface="Inter Bold"/>
                  <a:sym typeface="Inter Bold"/>
                </a:rPr>
                <a:t>in the Workplace </a:t>
              </a:r>
            </a:p>
          </p:txBody>
        </p:sp>
        <p:sp>
          <p:nvSpPr>
            <p:cNvPr id="9" name="TextBox 9"/>
            <p:cNvSpPr txBox="1"/>
            <p:nvPr/>
          </p:nvSpPr>
          <p:spPr>
            <a:xfrm>
              <a:off x="0" y="1658498"/>
              <a:ext cx="9657977" cy="4560608"/>
            </a:xfrm>
            <a:prstGeom prst="rect">
              <a:avLst/>
            </a:prstGeom>
          </p:spPr>
          <p:txBody>
            <a:bodyPr lIns="0" tIns="0" rIns="0" bIns="0" rtlCol="0" anchor="t">
              <a:spAutoFit/>
            </a:bodyPr>
            <a:lstStyle/>
            <a:p>
              <a:pPr algn="ctr">
                <a:lnSpc>
                  <a:spcPts val="3068"/>
                </a:lnSpc>
              </a:pPr>
              <a:r>
                <a:rPr lang="en-US" sz="2360" b="1" dirty="0">
                  <a:solidFill>
                    <a:srgbClr val="000000"/>
                  </a:solidFill>
                  <a:latin typeface="Inter Bold"/>
                  <a:ea typeface="Inter Bold"/>
                  <a:cs typeface="Inter Bold"/>
                  <a:sym typeface="Inter Bold"/>
                </a:rPr>
                <a:t>Thursday, February 25, 2027  |  10am to 12pm</a:t>
              </a:r>
            </a:p>
            <a:p>
              <a:pPr algn="just">
                <a:lnSpc>
                  <a:spcPts val="3068"/>
                </a:lnSpc>
              </a:pPr>
              <a:endParaRPr lang="en-US" sz="2360" b="1" dirty="0">
                <a:solidFill>
                  <a:srgbClr val="000000"/>
                </a:solidFill>
                <a:latin typeface="Inter Bold"/>
                <a:ea typeface="Inter Bold"/>
                <a:cs typeface="Inter Bold"/>
                <a:sym typeface="Inter Bold"/>
              </a:endParaRPr>
            </a:p>
            <a:p>
              <a:pPr algn="just">
                <a:lnSpc>
                  <a:spcPts val="3068"/>
                </a:lnSpc>
              </a:pPr>
              <a:r>
                <a:rPr lang="en-US" sz="2360" dirty="0">
                  <a:solidFill>
                    <a:srgbClr val="000000"/>
                  </a:solidFill>
                  <a:latin typeface="Inter"/>
                  <a:ea typeface="Inter"/>
                  <a:cs typeface="Inter"/>
                  <a:sym typeface="Inter"/>
                </a:rPr>
                <a:t>Explore how New Jersey’s Law Against Discrimination protects employees—and what supervisors need to know. Through real-world scenarios, participants will tackle discrimination, harassment, accommodations, retaliation, wage equity, and the supervisor’s role in creating a fair and inclusive workplace.</a:t>
              </a:r>
            </a:p>
          </p:txBody>
        </p:sp>
      </p:grpSp>
      <p:grpSp>
        <p:nvGrpSpPr>
          <p:cNvPr id="10" name="Group 10"/>
          <p:cNvGrpSpPr/>
          <p:nvPr/>
        </p:nvGrpSpPr>
        <p:grpSpPr>
          <a:xfrm>
            <a:off x="10354233" y="3420996"/>
            <a:ext cx="7243482" cy="5121529"/>
            <a:chOff x="0" y="0"/>
            <a:chExt cx="9657977" cy="6828706"/>
          </a:xfrm>
        </p:grpSpPr>
        <p:sp>
          <p:nvSpPr>
            <p:cNvPr id="11" name="TextBox 11"/>
            <p:cNvSpPr txBox="1"/>
            <p:nvPr/>
          </p:nvSpPr>
          <p:spPr>
            <a:xfrm>
              <a:off x="170183" y="38100"/>
              <a:ext cx="9317611" cy="1853320"/>
            </a:xfrm>
            <a:prstGeom prst="rect">
              <a:avLst/>
            </a:prstGeom>
          </p:spPr>
          <p:txBody>
            <a:bodyPr lIns="0" tIns="0" rIns="0" bIns="0" rtlCol="0" anchor="t">
              <a:spAutoFit/>
            </a:bodyPr>
            <a:lstStyle/>
            <a:p>
              <a:pPr marL="0" lvl="0" indent="0" algn="ctr">
                <a:lnSpc>
                  <a:spcPts val="3664"/>
                </a:lnSpc>
              </a:pPr>
              <a:r>
                <a:rPr lang="en-US" sz="3361" b="1" u="none" strike="noStrike" dirty="0">
                  <a:solidFill>
                    <a:srgbClr val="000000"/>
                  </a:solidFill>
                  <a:latin typeface="Inter Bold"/>
                  <a:ea typeface="Inter Bold"/>
                  <a:cs typeface="Inter Bold"/>
                  <a:sym typeface="Inter Bold"/>
                </a:rPr>
                <a:t>Reasonable Accommodations in the Workplace &amp; the Law Against Discrimination</a:t>
              </a:r>
            </a:p>
          </p:txBody>
        </p:sp>
        <p:sp>
          <p:nvSpPr>
            <p:cNvPr id="12" name="TextBox 12"/>
            <p:cNvSpPr txBox="1"/>
            <p:nvPr/>
          </p:nvSpPr>
          <p:spPr>
            <a:xfrm>
              <a:off x="0" y="2268098"/>
              <a:ext cx="9657977" cy="4560608"/>
            </a:xfrm>
            <a:prstGeom prst="rect">
              <a:avLst/>
            </a:prstGeom>
          </p:spPr>
          <p:txBody>
            <a:bodyPr lIns="0" tIns="0" rIns="0" bIns="0" rtlCol="0" anchor="t">
              <a:spAutoFit/>
            </a:bodyPr>
            <a:lstStyle/>
            <a:p>
              <a:pPr algn="ctr">
                <a:lnSpc>
                  <a:spcPts val="3068"/>
                </a:lnSpc>
              </a:pPr>
              <a:r>
                <a:rPr lang="en-US" sz="2360" b="1" dirty="0">
                  <a:solidFill>
                    <a:srgbClr val="000000"/>
                  </a:solidFill>
                  <a:latin typeface="Inter Bold"/>
                  <a:ea typeface="Inter Bold"/>
                  <a:cs typeface="Inter Bold"/>
                  <a:sym typeface="Inter Bold"/>
                </a:rPr>
                <a:t>Thursday, March 25, 2027  |  10am to 12pm</a:t>
              </a:r>
            </a:p>
            <a:p>
              <a:pPr algn="just">
                <a:lnSpc>
                  <a:spcPts val="3068"/>
                </a:lnSpc>
              </a:pPr>
              <a:endParaRPr lang="en-US" sz="2360" b="1" dirty="0">
                <a:solidFill>
                  <a:srgbClr val="000000"/>
                </a:solidFill>
                <a:latin typeface="Inter Bold"/>
                <a:ea typeface="Inter Bold"/>
                <a:cs typeface="Inter Bold"/>
                <a:sym typeface="Inter Bold"/>
              </a:endParaRPr>
            </a:p>
            <a:p>
              <a:pPr algn="just">
                <a:lnSpc>
                  <a:spcPts val="3068"/>
                </a:lnSpc>
              </a:pPr>
              <a:r>
                <a:rPr lang="en-US" sz="2360" dirty="0">
                  <a:solidFill>
                    <a:srgbClr val="000000"/>
                  </a:solidFill>
                  <a:latin typeface="Inter"/>
                  <a:ea typeface="Inter"/>
                  <a:cs typeface="Inter"/>
                  <a:sym typeface="Inter"/>
                </a:rPr>
                <a:t>What does a reasonable accommodation really look like in the workplace? Through real-world scenarios and interactive exercises, this training explores NJLAD requirements, the interactive process, disability and pregnancy accommodations, undue hardship, telework, and other common accommodation challenges.</a:t>
              </a:r>
            </a:p>
          </p:txBody>
        </p:sp>
      </p:grpSp>
      <p:sp>
        <p:nvSpPr>
          <p:cNvPr id="13" name="TextBox 13"/>
          <p:cNvSpPr txBox="1"/>
          <p:nvPr/>
        </p:nvSpPr>
        <p:spPr>
          <a:xfrm>
            <a:off x="4683149" y="9058510"/>
            <a:ext cx="9749403" cy="448841"/>
          </a:xfrm>
          <a:prstGeom prst="rect">
            <a:avLst/>
          </a:prstGeom>
        </p:spPr>
        <p:txBody>
          <a:bodyPr wrap="square" lIns="0" tIns="0" rIns="0" bIns="0" rtlCol="0" anchor="t">
            <a:spAutoFit/>
          </a:bodyPr>
          <a:lstStyle/>
          <a:p>
            <a:pPr algn="ctr">
              <a:lnSpc>
                <a:spcPts val="3540"/>
              </a:lnSpc>
              <a:spcBef>
                <a:spcPct val="0"/>
              </a:spcBef>
            </a:pPr>
            <a:r>
              <a:rPr lang="en-US" sz="3000" b="1" dirty="0">
                <a:solidFill>
                  <a:srgbClr val="000000"/>
                </a:solidFill>
                <a:latin typeface="Inter Bold"/>
                <a:ea typeface="Inter Bold"/>
                <a:cs typeface="Inter Bold"/>
                <a:sym typeface="Inter Bold"/>
              </a:rPr>
              <a:t>Contact Latonya Brennan for registration links.</a:t>
            </a:r>
          </a:p>
        </p:txBody>
      </p:sp>
      <p:sp>
        <p:nvSpPr>
          <p:cNvPr id="18" name="Slide Number Placeholder 17">
            <a:extLst>
              <a:ext uri="{FF2B5EF4-FFF2-40B4-BE49-F238E27FC236}">
                <a16:creationId xmlns:a16="http://schemas.microsoft.com/office/drawing/2014/main" id="{CE02D584-6E92-4A6B-816A-153A2ECECDD1}"/>
              </a:ext>
            </a:extLst>
          </p:cNvPr>
          <p:cNvSpPr>
            <a:spLocks noGrp="1"/>
          </p:cNvSpPr>
          <p:nvPr>
            <p:ph type="sldNum" sz="quarter" idx="12"/>
          </p:nvPr>
        </p:nvSpPr>
        <p:spPr/>
        <p:txBody>
          <a:bodyPr/>
          <a:lstStyle/>
          <a:p>
            <a:fld id="{B6F15528-21DE-4FAA-801E-634DDDAF4B2B}" type="slidenum">
              <a:rPr lang="en-US" smtClean="0"/>
              <a:pPr/>
              <a:t>53</a:t>
            </a:fld>
            <a:endParaRPr lang="en-US"/>
          </a:p>
        </p:txBody>
      </p:sp>
    </p:spTree>
    <p:extLst>
      <p:ext uri="{BB962C8B-B14F-4D97-AF65-F5344CB8AC3E}">
        <p14:creationId xmlns:p14="http://schemas.microsoft.com/office/powerpoint/2010/main" val="18375335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p:nvPr/>
        </p:nvSpPr>
        <p:spPr>
          <a:xfrm>
            <a:off x="4572000" y="876300"/>
            <a:ext cx="9144000" cy="551433"/>
          </a:xfrm>
          <a:prstGeom prst="rect">
            <a:avLst/>
          </a:prstGeom>
        </p:spPr>
        <p:txBody>
          <a:bodyPr lIns="0" tIns="0" rIns="0" bIns="0" rtlCol="0" anchor="t">
            <a:spAutoFit/>
          </a:bodyPr>
          <a:lstStyle/>
          <a:p>
            <a:pPr algn="ctr">
              <a:lnSpc>
                <a:spcPts val="4309"/>
              </a:lnSpc>
            </a:pPr>
            <a:r>
              <a:rPr lang="en-US" sz="3747" b="1" dirty="0">
                <a:solidFill>
                  <a:srgbClr val="000000"/>
                </a:solidFill>
                <a:latin typeface="Inter Bold"/>
                <a:ea typeface="Inter Bold"/>
                <a:cs typeface="Inter Bold"/>
                <a:sym typeface="Inter Bold"/>
              </a:rPr>
              <a:t>NJSIG @ NJSBA Workshop 2026</a:t>
            </a:r>
          </a:p>
        </p:txBody>
      </p:sp>
      <p:graphicFrame>
        <p:nvGraphicFramePr>
          <p:cNvPr id="10" name="Table 10">
            <a:extLst>
              <a:ext uri="{FF2B5EF4-FFF2-40B4-BE49-F238E27FC236}">
                <a16:creationId xmlns:a16="http://schemas.microsoft.com/office/drawing/2014/main" id="{D303F1D5-1C6E-4CFC-A585-0DA0E27BE0D2}"/>
              </a:ext>
            </a:extLst>
          </p:cNvPr>
          <p:cNvGraphicFramePr>
            <a:graphicFrameLocks noGrp="1"/>
          </p:cNvGraphicFramePr>
          <p:nvPr>
            <p:extLst>
              <p:ext uri="{D42A27DB-BD31-4B8C-83A1-F6EECF244321}">
                <p14:modId xmlns:p14="http://schemas.microsoft.com/office/powerpoint/2010/main" val="2873087886"/>
              </p:ext>
            </p:extLst>
          </p:nvPr>
        </p:nvGraphicFramePr>
        <p:xfrm>
          <a:off x="457200" y="2141220"/>
          <a:ext cx="12420600" cy="7452360"/>
        </p:xfrm>
        <a:graphic>
          <a:graphicData uri="http://schemas.openxmlformats.org/drawingml/2006/table">
            <a:tbl>
              <a:tblPr firstRow="1" bandRow="1">
                <a:tableStyleId>{5C22544A-7EE6-4342-B048-85BDC9FD1C3A}</a:tableStyleId>
              </a:tblPr>
              <a:tblGrid>
                <a:gridCol w="6210300">
                  <a:extLst>
                    <a:ext uri="{9D8B030D-6E8A-4147-A177-3AD203B41FA5}">
                      <a16:colId xmlns:a16="http://schemas.microsoft.com/office/drawing/2014/main" val="822713066"/>
                    </a:ext>
                  </a:extLst>
                </a:gridCol>
                <a:gridCol w="6210300">
                  <a:extLst>
                    <a:ext uri="{9D8B030D-6E8A-4147-A177-3AD203B41FA5}">
                      <a16:colId xmlns:a16="http://schemas.microsoft.com/office/drawing/2014/main" val="757221241"/>
                    </a:ext>
                  </a:extLst>
                </a:gridCol>
              </a:tblGrid>
              <a:tr h="703915">
                <a:tc gridSpan="2">
                  <a:txBody>
                    <a:bodyPr/>
                    <a:lstStyle/>
                    <a:p>
                      <a:pPr algn="ctr"/>
                      <a:r>
                        <a:rPr lang="en-US" sz="4500" dirty="0"/>
                        <a:t>NJSIG Presentations</a:t>
                      </a:r>
                    </a:p>
                  </a:txBody>
                  <a:tcPr/>
                </a:tc>
                <a:tc hMerge="1">
                  <a:txBody>
                    <a:bodyPr/>
                    <a:lstStyle/>
                    <a:p>
                      <a:endParaRPr lang="en-US" dirty="0"/>
                    </a:p>
                  </a:txBody>
                  <a:tcPr/>
                </a:tc>
                <a:extLst>
                  <a:ext uri="{0D108BD9-81ED-4DB2-BD59-A6C34878D82A}">
                    <a16:rowId xmlns:a16="http://schemas.microsoft.com/office/drawing/2014/main" val="2037625924"/>
                  </a:ext>
                </a:extLst>
              </a:tr>
              <a:tr h="5879765">
                <a:tc>
                  <a:txBody>
                    <a:bodyPr/>
                    <a:lstStyle/>
                    <a:p>
                      <a:pPr algn="ctr"/>
                      <a:r>
                        <a:rPr lang="en-US" sz="3600" b="1" dirty="0"/>
                        <a:t>Board Ethics: Risks &amp; Realities</a:t>
                      </a:r>
                    </a:p>
                    <a:p>
                      <a:pPr algn="ctr"/>
                      <a:r>
                        <a:rPr lang="en-US" sz="3000" i="1" dirty="0"/>
                        <a:t>Presenters: </a:t>
                      </a:r>
                    </a:p>
                    <a:p>
                      <a:pPr algn="ctr"/>
                      <a:r>
                        <a:rPr lang="en-US" sz="3000" dirty="0"/>
                        <a:t>Sherwin Archibald</a:t>
                      </a:r>
                    </a:p>
                    <a:p>
                      <a:pPr algn="ctr"/>
                      <a:r>
                        <a:rPr lang="en-US" sz="3000" dirty="0"/>
                        <a:t>Rita Barone, Esq.</a:t>
                      </a:r>
                    </a:p>
                    <a:p>
                      <a:pPr algn="ctr"/>
                      <a:endParaRPr lang="en-US" sz="3000" dirty="0"/>
                    </a:p>
                    <a:p>
                      <a:pPr algn="ctr"/>
                      <a:r>
                        <a:rPr lang="en-US" sz="3000" b="1" dirty="0"/>
                        <a:t>Tuesday, October 20, 2026</a:t>
                      </a:r>
                    </a:p>
                    <a:p>
                      <a:pPr algn="ctr"/>
                      <a:r>
                        <a:rPr lang="en-US" sz="3000" dirty="0"/>
                        <a:t>9:30am – 10:30am</a:t>
                      </a:r>
                      <a:br>
                        <a:rPr lang="en-US" sz="3000" dirty="0"/>
                      </a:br>
                      <a:r>
                        <a:rPr lang="en-US" sz="3000" dirty="0"/>
                        <a:t>1:00pm – 2:00pm</a:t>
                      </a:r>
                    </a:p>
                    <a:p>
                      <a:pPr algn="ctr"/>
                      <a:endParaRPr lang="en-US" sz="3000" dirty="0"/>
                    </a:p>
                    <a:p>
                      <a:pPr algn="ctr"/>
                      <a:r>
                        <a:rPr lang="en-US" sz="3000" dirty="0"/>
                        <a:t>Room 420</a:t>
                      </a:r>
                    </a:p>
                    <a:p>
                      <a:pPr algn="ctr"/>
                      <a:endParaRPr lang="en-US" sz="3000" kern="1200" dirty="0">
                        <a:solidFill>
                          <a:schemeClr val="dk1"/>
                        </a:solidFill>
                        <a:effectLst/>
                        <a:latin typeface="+mn-lt"/>
                        <a:ea typeface="+mn-ea"/>
                        <a:cs typeface="+mn-cs"/>
                      </a:endParaRPr>
                    </a:p>
                    <a:p>
                      <a:pPr algn="ctr"/>
                      <a:r>
                        <a:rPr lang="en-US" sz="3000" i="1" kern="1200" dirty="0">
                          <a:solidFill>
                            <a:schemeClr val="dk1"/>
                          </a:solidFill>
                          <a:effectLst/>
                          <a:latin typeface="+mn-lt"/>
                          <a:ea typeface="+mn-ea"/>
                          <a:cs typeface="+mn-cs"/>
                        </a:rPr>
                        <a:t>Continuing Education Credits:</a:t>
                      </a:r>
                    </a:p>
                    <a:p>
                      <a:pPr algn="ctr"/>
                      <a:r>
                        <a:rPr lang="en-US" sz="3000" kern="1200" dirty="0">
                          <a:solidFill>
                            <a:schemeClr val="dk1"/>
                          </a:solidFill>
                          <a:effectLst/>
                          <a:latin typeface="+mn-lt"/>
                          <a:ea typeface="+mn-ea"/>
                          <a:cs typeface="+mn-cs"/>
                        </a:rPr>
                        <a:t>.5 Board Member Academy</a:t>
                      </a:r>
                    </a:p>
                    <a:p>
                      <a:pPr algn="ctr"/>
                      <a:r>
                        <a:rPr lang="en-US" sz="3000" kern="1200" dirty="0">
                          <a:solidFill>
                            <a:schemeClr val="dk1"/>
                          </a:solidFill>
                          <a:effectLst/>
                          <a:latin typeface="+mn-lt"/>
                          <a:ea typeface="+mn-ea"/>
                          <a:cs typeface="+mn-cs"/>
                        </a:rPr>
                        <a:t>1 Qualified Purchasing Agent – Ethics</a:t>
                      </a:r>
                      <a:endParaRPr lang="en-US" sz="4500" dirty="0"/>
                    </a:p>
                  </a:txBody>
                  <a:tcPr/>
                </a:tc>
                <a:tc>
                  <a:txBody>
                    <a:bodyPr/>
                    <a:lstStyle/>
                    <a:p>
                      <a:pPr algn="ctr"/>
                      <a:r>
                        <a:rPr lang="en-US" sz="3600" b="1" dirty="0"/>
                        <a:t>Navigating Special Education Claims: Pitfalls &amp; Best Practices</a:t>
                      </a:r>
                    </a:p>
                    <a:p>
                      <a:pPr algn="ctr"/>
                      <a:r>
                        <a:rPr lang="en-US" sz="3000" i="1" dirty="0"/>
                        <a:t>Presenters: </a:t>
                      </a:r>
                    </a:p>
                    <a:p>
                      <a:pPr algn="ctr"/>
                      <a:r>
                        <a:rPr lang="en-US" sz="3000" dirty="0"/>
                        <a:t>Anthony Fernandez</a:t>
                      </a:r>
                    </a:p>
                    <a:p>
                      <a:pPr algn="ctr"/>
                      <a:r>
                        <a:rPr lang="en-US" sz="3000" dirty="0"/>
                        <a:t>Eric Harrison, Esq.</a:t>
                      </a:r>
                    </a:p>
                    <a:p>
                      <a:pPr algn="ctr"/>
                      <a:endParaRPr lang="en-US" sz="3000" dirty="0"/>
                    </a:p>
                    <a:p>
                      <a:pPr algn="ctr"/>
                      <a:r>
                        <a:rPr lang="en-US" sz="3000" b="1" dirty="0"/>
                        <a:t>Wednesday, October 21, 2026</a:t>
                      </a:r>
                    </a:p>
                    <a:p>
                      <a:pPr algn="ctr"/>
                      <a:r>
                        <a:rPr lang="en-US" sz="3000" dirty="0"/>
                        <a:t>11:30am – 12:15pm</a:t>
                      </a:r>
                      <a:br>
                        <a:rPr lang="en-US" sz="3000" dirty="0"/>
                      </a:br>
                      <a:r>
                        <a:rPr lang="en-US" sz="3000" dirty="0"/>
                        <a:t>2:00pm – 2:45pm</a:t>
                      </a:r>
                    </a:p>
                    <a:p>
                      <a:pPr algn="ctr"/>
                      <a:endParaRPr lang="en-US" sz="3000" dirty="0"/>
                    </a:p>
                    <a:p>
                      <a:pPr algn="ctr"/>
                      <a:r>
                        <a:rPr lang="en-US" sz="3000" dirty="0"/>
                        <a:t>Room 313</a:t>
                      </a:r>
                    </a:p>
                    <a:p>
                      <a:pPr algn="ctr"/>
                      <a:endParaRPr lang="en-US" sz="3000" kern="1200" dirty="0">
                        <a:solidFill>
                          <a:schemeClr val="dk1"/>
                        </a:solidFill>
                        <a:effectLst/>
                        <a:latin typeface="+mn-lt"/>
                        <a:ea typeface="+mn-ea"/>
                        <a:cs typeface="+mn-cs"/>
                      </a:endParaRPr>
                    </a:p>
                    <a:p>
                      <a:pPr algn="ctr"/>
                      <a:r>
                        <a:rPr lang="en-US" sz="3000" i="1" kern="1200" dirty="0">
                          <a:solidFill>
                            <a:schemeClr val="dk1"/>
                          </a:solidFill>
                          <a:effectLst/>
                          <a:latin typeface="+mn-lt"/>
                          <a:ea typeface="+mn-ea"/>
                          <a:cs typeface="+mn-cs"/>
                        </a:rPr>
                        <a:t>Continuing Education Credits:</a:t>
                      </a:r>
                    </a:p>
                    <a:p>
                      <a:pPr algn="ctr"/>
                      <a:r>
                        <a:rPr lang="en-US" sz="3000" kern="1200" dirty="0">
                          <a:solidFill>
                            <a:schemeClr val="dk1"/>
                          </a:solidFill>
                          <a:effectLst/>
                          <a:latin typeface="+mn-lt"/>
                          <a:ea typeface="+mn-ea"/>
                          <a:cs typeface="+mn-cs"/>
                        </a:rPr>
                        <a:t>.25 Board Member Academy</a:t>
                      </a:r>
                    </a:p>
                  </a:txBody>
                  <a:tcPr/>
                </a:tc>
                <a:extLst>
                  <a:ext uri="{0D108BD9-81ED-4DB2-BD59-A6C34878D82A}">
                    <a16:rowId xmlns:a16="http://schemas.microsoft.com/office/drawing/2014/main" val="1965937793"/>
                  </a:ext>
                </a:extLst>
              </a:tr>
            </a:tbl>
          </a:graphicData>
        </a:graphic>
      </p:graphicFrame>
      <p:pic>
        <p:nvPicPr>
          <p:cNvPr id="3" name="Picture 2">
            <a:extLst>
              <a:ext uri="{FF2B5EF4-FFF2-40B4-BE49-F238E27FC236}">
                <a16:creationId xmlns:a16="http://schemas.microsoft.com/office/drawing/2014/main" id="{CA9EDFF3-331A-46C0-B526-91BAA6D44F3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97438" y="5096388"/>
            <a:ext cx="4333361" cy="4333361"/>
          </a:xfrm>
          <a:prstGeom prst="rect">
            <a:avLst/>
          </a:prstGeom>
        </p:spPr>
      </p:pic>
      <p:sp>
        <p:nvSpPr>
          <p:cNvPr id="6" name="Freeform 7">
            <a:extLst>
              <a:ext uri="{FF2B5EF4-FFF2-40B4-BE49-F238E27FC236}">
                <a16:creationId xmlns:a16="http://schemas.microsoft.com/office/drawing/2014/main" id="{94C0AC8E-5210-46D1-A795-F9914BFF7B7D}"/>
              </a:ext>
            </a:extLst>
          </p:cNvPr>
          <p:cNvSpPr/>
          <p:nvPr/>
        </p:nvSpPr>
        <p:spPr>
          <a:xfrm rot="984738">
            <a:off x="14844830" y="76976"/>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Freeform 8">
            <a:extLst>
              <a:ext uri="{FF2B5EF4-FFF2-40B4-BE49-F238E27FC236}">
                <a16:creationId xmlns:a16="http://schemas.microsoft.com/office/drawing/2014/main" id="{51C0FFFB-38FC-43FD-8990-98A0784C517F}"/>
              </a:ext>
            </a:extLst>
          </p:cNvPr>
          <p:cNvSpPr/>
          <p:nvPr/>
        </p:nvSpPr>
        <p:spPr>
          <a:xfrm rot="984738">
            <a:off x="17929132" y="-667501"/>
            <a:ext cx="3521511" cy="3047707"/>
          </a:xfrm>
          <a:custGeom>
            <a:avLst/>
            <a:gdLst/>
            <a:ahLst/>
            <a:cxnLst/>
            <a:rect l="l" t="t" r="r" b="b"/>
            <a:pathLst>
              <a:path w="3521511" h="3047707">
                <a:moveTo>
                  <a:pt x="0" y="0"/>
                </a:moveTo>
                <a:lnTo>
                  <a:pt x="3521511" y="0"/>
                </a:lnTo>
                <a:lnTo>
                  <a:pt x="3521511" y="3047707"/>
                </a:lnTo>
                <a:lnTo>
                  <a:pt x="0" y="304770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9" name="Freeform 9">
            <a:extLst>
              <a:ext uri="{FF2B5EF4-FFF2-40B4-BE49-F238E27FC236}">
                <a16:creationId xmlns:a16="http://schemas.microsoft.com/office/drawing/2014/main" id="{33589812-2250-4946-B8DC-B11D6A6C6168}"/>
              </a:ext>
            </a:extLst>
          </p:cNvPr>
          <p:cNvSpPr/>
          <p:nvPr/>
        </p:nvSpPr>
        <p:spPr>
          <a:xfrm rot="-9815261">
            <a:off x="12641880" y="-2202899"/>
            <a:ext cx="3528805" cy="3054021"/>
          </a:xfrm>
          <a:custGeom>
            <a:avLst/>
            <a:gdLst/>
            <a:ahLst/>
            <a:cxnLst/>
            <a:rect l="l" t="t" r="r" b="b"/>
            <a:pathLst>
              <a:path w="3528805" h="3054021">
                <a:moveTo>
                  <a:pt x="0" y="0"/>
                </a:moveTo>
                <a:lnTo>
                  <a:pt x="3528805" y="0"/>
                </a:lnTo>
                <a:lnTo>
                  <a:pt x="3528805" y="3054020"/>
                </a:lnTo>
                <a:lnTo>
                  <a:pt x="0" y="305402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1" name="Freeform 10">
            <a:extLst>
              <a:ext uri="{FF2B5EF4-FFF2-40B4-BE49-F238E27FC236}">
                <a16:creationId xmlns:a16="http://schemas.microsoft.com/office/drawing/2014/main" id="{D5F4F78D-072E-4688-B248-FEB7D37F4CB6}"/>
              </a:ext>
            </a:extLst>
          </p:cNvPr>
          <p:cNvSpPr/>
          <p:nvPr/>
        </p:nvSpPr>
        <p:spPr>
          <a:xfrm rot="-9815261">
            <a:off x="17034676" y="2381851"/>
            <a:ext cx="3528805"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3" name="Slide Number Placeholder 12">
            <a:extLst>
              <a:ext uri="{FF2B5EF4-FFF2-40B4-BE49-F238E27FC236}">
                <a16:creationId xmlns:a16="http://schemas.microsoft.com/office/drawing/2014/main" id="{0FEAF13F-4F83-4921-A632-DA888821A9DD}"/>
              </a:ext>
            </a:extLst>
          </p:cNvPr>
          <p:cNvSpPr>
            <a:spLocks noGrp="1"/>
          </p:cNvSpPr>
          <p:nvPr>
            <p:ph type="sldNum" sz="quarter" idx="12"/>
          </p:nvPr>
        </p:nvSpPr>
        <p:spPr/>
        <p:txBody>
          <a:bodyPr/>
          <a:lstStyle/>
          <a:p>
            <a:fld id="{B6F15528-21DE-4FAA-801E-634DDDAF4B2B}" type="slidenum">
              <a:rPr lang="en-US" smtClean="0"/>
              <a:pPr/>
              <a:t>54</a:t>
            </a:fld>
            <a:endParaRPr lang="en-US"/>
          </a:p>
        </p:txBody>
      </p:sp>
    </p:spTree>
    <p:extLst>
      <p:ext uri="{BB962C8B-B14F-4D97-AF65-F5344CB8AC3E}">
        <p14:creationId xmlns:p14="http://schemas.microsoft.com/office/powerpoint/2010/main" val="19767690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4135085" y="1099428"/>
            <a:ext cx="2310251" cy="1761851"/>
            <a:chOff x="0" y="0"/>
            <a:chExt cx="2771140" cy="2113336"/>
          </a:xfrm>
        </p:grpSpPr>
        <p:sp>
          <p:nvSpPr>
            <p:cNvPr id="3" name="Freeform 3"/>
            <p:cNvSpPr/>
            <p:nvPr/>
          </p:nvSpPr>
          <p:spPr>
            <a:xfrm>
              <a:off x="0" y="0"/>
              <a:ext cx="2771140" cy="2113336"/>
            </a:xfrm>
            <a:custGeom>
              <a:avLst/>
              <a:gdLst/>
              <a:ahLst/>
              <a:cxnLst/>
              <a:rect l="l" t="t" r="r" b="b"/>
              <a:pathLst>
                <a:path w="2771140" h="2113336">
                  <a:moveTo>
                    <a:pt x="0" y="0"/>
                  </a:moveTo>
                  <a:lnTo>
                    <a:pt x="0" y="1210366"/>
                  </a:lnTo>
                  <a:lnTo>
                    <a:pt x="1384300" y="2113336"/>
                  </a:lnTo>
                  <a:lnTo>
                    <a:pt x="2771140" y="1210366"/>
                  </a:lnTo>
                  <a:lnTo>
                    <a:pt x="2771140" y="0"/>
                  </a:lnTo>
                  <a:close/>
                </a:path>
              </a:pathLst>
            </a:custGeom>
            <a:solidFill>
              <a:srgbClr val="495E88"/>
            </a:solidFill>
          </p:spPr>
        </p:sp>
      </p:grpSp>
      <p:grpSp>
        <p:nvGrpSpPr>
          <p:cNvPr id="4" name="Group 4"/>
          <p:cNvGrpSpPr/>
          <p:nvPr/>
        </p:nvGrpSpPr>
        <p:grpSpPr>
          <a:xfrm rot="-5400000">
            <a:off x="1211238" y="-1349049"/>
            <a:ext cx="2717196" cy="6658804"/>
            <a:chOff x="0" y="0"/>
            <a:chExt cx="2771140" cy="6791000"/>
          </a:xfrm>
        </p:grpSpPr>
        <p:sp>
          <p:nvSpPr>
            <p:cNvPr id="5" name="Freeform 5"/>
            <p:cNvSpPr/>
            <p:nvPr/>
          </p:nvSpPr>
          <p:spPr>
            <a:xfrm>
              <a:off x="0" y="0"/>
              <a:ext cx="2771140" cy="6791000"/>
            </a:xfrm>
            <a:custGeom>
              <a:avLst/>
              <a:gdLst/>
              <a:ahLst/>
              <a:cxnLst/>
              <a:rect l="l" t="t" r="r" b="b"/>
              <a:pathLst>
                <a:path w="2771140" h="6791000">
                  <a:moveTo>
                    <a:pt x="0" y="0"/>
                  </a:moveTo>
                  <a:lnTo>
                    <a:pt x="0" y="5888030"/>
                  </a:lnTo>
                  <a:lnTo>
                    <a:pt x="1384300" y="6791000"/>
                  </a:lnTo>
                  <a:lnTo>
                    <a:pt x="2771140" y="5888030"/>
                  </a:lnTo>
                  <a:lnTo>
                    <a:pt x="2771140" y="0"/>
                  </a:lnTo>
                  <a:close/>
                </a:path>
              </a:pathLst>
            </a:custGeom>
            <a:solidFill>
              <a:srgbClr val="FFDC68"/>
            </a:solidFill>
          </p:spPr>
        </p:sp>
      </p:grpSp>
      <p:sp>
        <p:nvSpPr>
          <p:cNvPr id="6" name="Freeform 6"/>
          <p:cNvSpPr/>
          <p:nvPr/>
        </p:nvSpPr>
        <p:spPr>
          <a:xfrm>
            <a:off x="16829887" y="8194375"/>
            <a:ext cx="1187180" cy="1780770"/>
          </a:xfrm>
          <a:custGeom>
            <a:avLst/>
            <a:gdLst/>
            <a:ahLst/>
            <a:cxnLst/>
            <a:rect l="l" t="t" r="r" b="b"/>
            <a:pathLst>
              <a:path w="1187180" h="1780770">
                <a:moveTo>
                  <a:pt x="0" y="0"/>
                </a:moveTo>
                <a:lnTo>
                  <a:pt x="1187180" y="0"/>
                </a:lnTo>
                <a:lnTo>
                  <a:pt x="1187180" y="1780769"/>
                </a:lnTo>
                <a:lnTo>
                  <a:pt x="0" y="1780769"/>
                </a:lnTo>
                <a:lnTo>
                  <a:pt x="0" y="0"/>
                </a:lnTo>
                <a:close/>
              </a:path>
            </a:pathLst>
          </a:custGeom>
          <a:blipFill>
            <a:blip r:embed="rId2"/>
            <a:stretch>
              <a:fillRect/>
            </a:stretch>
          </a:blipFill>
        </p:spPr>
      </p:sp>
      <p:sp>
        <p:nvSpPr>
          <p:cNvPr id="7" name="Freeform 7"/>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Freeform 8"/>
          <p:cNvSpPr/>
          <p:nvPr/>
        </p:nvSpPr>
        <p:spPr>
          <a:xfrm rot="213277">
            <a:off x="2551051" y="7752257"/>
            <a:ext cx="3528805"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9" name="Freeform 9"/>
          <p:cNvSpPr/>
          <p:nvPr/>
        </p:nvSpPr>
        <p:spPr>
          <a:xfrm rot="984738">
            <a:off x="14844830" y="76976"/>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0" name="Freeform 10"/>
          <p:cNvSpPr/>
          <p:nvPr/>
        </p:nvSpPr>
        <p:spPr>
          <a:xfrm rot="984738">
            <a:off x="17929132" y="-667501"/>
            <a:ext cx="3521511" cy="3047707"/>
          </a:xfrm>
          <a:custGeom>
            <a:avLst/>
            <a:gdLst/>
            <a:ahLst/>
            <a:cxnLst/>
            <a:rect l="l" t="t" r="r" b="b"/>
            <a:pathLst>
              <a:path w="3521511" h="3047707">
                <a:moveTo>
                  <a:pt x="0" y="0"/>
                </a:moveTo>
                <a:lnTo>
                  <a:pt x="3521511" y="0"/>
                </a:lnTo>
                <a:lnTo>
                  <a:pt x="3521511" y="3047707"/>
                </a:lnTo>
                <a:lnTo>
                  <a:pt x="0" y="304770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1" name="Freeform 11"/>
          <p:cNvSpPr/>
          <p:nvPr/>
        </p:nvSpPr>
        <p:spPr>
          <a:xfrm rot="-9815261">
            <a:off x="12641880" y="-2202899"/>
            <a:ext cx="3528805" cy="3054021"/>
          </a:xfrm>
          <a:custGeom>
            <a:avLst/>
            <a:gdLst/>
            <a:ahLst/>
            <a:cxnLst/>
            <a:rect l="l" t="t" r="r" b="b"/>
            <a:pathLst>
              <a:path w="3528805" h="3054021">
                <a:moveTo>
                  <a:pt x="0" y="0"/>
                </a:moveTo>
                <a:lnTo>
                  <a:pt x="3528805" y="0"/>
                </a:lnTo>
                <a:lnTo>
                  <a:pt x="3528805" y="3054020"/>
                </a:lnTo>
                <a:lnTo>
                  <a:pt x="0" y="305402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2" name="Freeform 12"/>
          <p:cNvSpPr/>
          <p:nvPr/>
        </p:nvSpPr>
        <p:spPr>
          <a:xfrm rot="-9815261">
            <a:off x="17034676" y="2381851"/>
            <a:ext cx="3528805"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3" name="Freeform 13"/>
          <p:cNvSpPr/>
          <p:nvPr/>
        </p:nvSpPr>
        <p:spPr>
          <a:xfrm>
            <a:off x="7016570" y="2303634"/>
            <a:ext cx="9813317" cy="6740676"/>
          </a:xfrm>
          <a:custGeom>
            <a:avLst/>
            <a:gdLst/>
            <a:ahLst/>
            <a:cxnLst/>
            <a:rect l="l" t="t" r="r" b="b"/>
            <a:pathLst>
              <a:path w="9813317" h="6740676">
                <a:moveTo>
                  <a:pt x="0" y="0"/>
                </a:moveTo>
                <a:lnTo>
                  <a:pt x="9813317" y="0"/>
                </a:lnTo>
                <a:lnTo>
                  <a:pt x="9813317" y="6740675"/>
                </a:lnTo>
                <a:lnTo>
                  <a:pt x="0" y="6740675"/>
                </a:lnTo>
                <a:lnTo>
                  <a:pt x="0" y="0"/>
                </a:lnTo>
                <a:close/>
              </a:path>
            </a:pathLst>
          </a:custGeom>
          <a:blipFill>
            <a:blip r:embed="rId13"/>
            <a:stretch>
              <a:fillRect t="-4683" b="-37152"/>
            </a:stretch>
          </a:blipFill>
        </p:spPr>
      </p:sp>
      <p:sp>
        <p:nvSpPr>
          <p:cNvPr id="14" name="TextBox 14"/>
          <p:cNvSpPr txBox="1"/>
          <p:nvPr/>
        </p:nvSpPr>
        <p:spPr>
          <a:xfrm>
            <a:off x="312116" y="1481182"/>
            <a:ext cx="5587123" cy="1036442"/>
          </a:xfrm>
          <a:prstGeom prst="rect">
            <a:avLst/>
          </a:prstGeom>
        </p:spPr>
        <p:txBody>
          <a:bodyPr lIns="0" tIns="0" rIns="0" bIns="0" rtlCol="0" anchor="t">
            <a:spAutoFit/>
          </a:bodyPr>
          <a:lstStyle/>
          <a:p>
            <a:pPr algn="l">
              <a:lnSpc>
                <a:spcPts val="8172"/>
              </a:lnSpc>
            </a:pPr>
            <a:r>
              <a:rPr lang="en-US" sz="7106" b="1">
                <a:solidFill>
                  <a:srgbClr val="000000"/>
                </a:solidFill>
                <a:latin typeface="Inter Bold"/>
                <a:ea typeface="Inter Bold"/>
                <a:cs typeface="Inter Bold"/>
                <a:sym typeface="Inter Bold"/>
              </a:rPr>
              <a:t>Closing</a:t>
            </a:r>
          </a:p>
        </p:txBody>
      </p:sp>
      <p:sp>
        <p:nvSpPr>
          <p:cNvPr id="15" name="TextBox 15"/>
          <p:cNvSpPr txBox="1"/>
          <p:nvPr/>
        </p:nvSpPr>
        <p:spPr>
          <a:xfrm>
            <a:off x="2977089" y="4242046"/>
            <a:ext cx="5844298" cy="2787651"/>
          </a:xfrm>
          <a:prstGeom prst="rect">
            <a:avLst/>
          </a:prstGeom>
        </p:spPr>
        <p:txBody>
          <a:bodyPr lIns="0" tIns="0" rIns="0" bIns="0" rtlCol="0" anchor="t">
            <a:spAutoFit/>
          </a:bodyPr>
          <a:lstStyle/>
          <a:p>
            <a:pPr algn="l">
              <a:lnSpc>
                <a:spcPts val="5599"/>
              </a:lnSpc>
            </a:pPr>
            <a:r>
              <a:rPr lang="en-US" sz="3999" b="1">
                <a:solidFill>
                  <a:srgbClr val="000000"/>
                </a:solidFill>
                <a:latin typeface="Inter Bold"/>
                <a:ea typeface="Inter Bold"/>
                <a:cs typeface="Inter Bold"/>
                <a:sym typeface="Inter Bold"/>
              </a:rPr>
              <a:t>Steve Somick</a:t>
            </a:r>
          </a:p>
          <a:p>
            <a:pPr algn="l">
              <a:lnSpc>
                <a:spcPts val="4199"/>
              </a:lnSpc>
            </a:pPr>
            <a:r>
              <a:rPr lang="en-US" sz="2999">
                <a:solidFill>
                  <a:srgbClr val="000000"/>
                </a:solidFill>
                <a:latin typeface="Inter"/>
                <a:ea typeface="Inter"/>
                <a:cs typeface="Inter"/>
                <a:sym typeface="Inter"/>
              </a:rPr>
              <a:t>NJEIF Chairperson</a:t>
            </a:r>
          </a:p>
          <a:p>
            <a:pPr algn="l">
              <a:lnSpc>
                <a:spcPts val="4199"/>
              </a:lnSpc>
            </a:pPr>
            <a:r>
              <a:rPr lang="en-US" sz="2999">
                <a:solidFill>
                  <a:srgbClr val="000000"/>
                </a:solidFill>
                <a:latin typeface="Inter"/>
                <a:ea typeface="Inter"/>
                <a:cs typeface="Inter"/>
                <a:sym typeface="Inter"/>
              </a:rPr>
              <a:t>School Buisness Administrator</a:t>
            </a:r>
          </a:p>
          <a:p>
            <a:pPr algn="l">
              <a:lnSpc>
                <a:spcPts val="4199"/>
              </a:lnSpc>
            </a:pPr>
            <a:r>
              <a:rPr lang="en-US" sz="2999">
                <a:solidFill>
                  <a:srgbClr val="000000"/>
                </a:solidFill>
                <a:latin typeface="Inter"/>
                <a:ea typeface="Inter"/>
                <a:cs typeface="Inter"/>
                <a:sym typeface="Inter"/>
              </a:rPr>
              <a:t>Board Secretary</a:t>
            </a:r>
          </a:p>
          <a:p>
            <a:pPr algn="l">
              <a:lnSpc>
                <a:spcPts val="4199"/>
              </a:lnSpc>
            </a:pPr>
            <a:r>
              <a:rPr lang="en-US" sz="2999">
                <a:solidFill>
                  <a:srgbClr val="000000"/>
                </a:solidFill>
                <a:latin typeface="Inter"/>
                <a:ea typeface="Inter"/>
                <a:cs typeface="Inter"/>
                <a:sym typeface="Inter"/>
              </a:rPr>
              <a:t>North Bergen BOE</a:t>
            </a:r>
          </a:p>
        </p:txBody>
      </p:sp>
      <p:sp>
        <p:nvSpPr>
          <p:cNvPr id="20" name="Slide Number Placeholder 19">
            <a:extLst>
              <a:ext uri="{FF2B5EF4-FFF2-40B4-BE49-F238E27FC236}">
                <a16:creationId xmlns:a16="http://schemas.microsoft.com/office/drawing/2014/main" id="{ECE58373-C0B2-44D8-A02E-0AD28CBC9D07}"/>
              </a:ext>
            </a:extLst>
          </p:cNvPr>
          <p:cNvSpPr>
            <a:spLocks noGrp="1"/>
          </p:cNvSpPr>
          <p:nvPr>
            <p:ph type="sldNum" sz="quarter" idx="12"/>
          </p:nvPr>
        </p:nvSpPr>
        <p:spPr/>
        <p:txBody>
          <a:bodyPr/>
          <a:lstStyle/>
          <a:p>
            <a:fld id="{B6F15528-21DE-4FAA-801E-634DDDAF4B2B}" type="slidenum">
              <a:rPr lang="en-US" smtClean="0"/>
              <a:pPr/>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319096">
            <a:off x="10352132" y="-2240601"/>
            <a:ext cx="7555109" cy="6538603"/>
          </a:xfrm>
          <a:custGeom>
            <a:avLst/>
            <a:gdLst/>
            <a:ahLst/>
            <a:cxnLst/>
            <a:rect l="l" t="t" r="r" b="b"/>
            <a:pathLst>
              <a:path w="7555109" h="6538603">
                <a:moveTo>
                  <a:pt x="0" y="0"/>
                </a:moveTo>
                <a:lnTo>
                  <a:pt x="7555109" y="0"/>
                </a:lnTo>
                <a:lnTo>
                  <a:pt x="7555109" y="6538602"/>
                </a:lnTo>
                <a:lnTo>
                  <a:pt x="0" y="65386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7614575">
            <a:off x="15415844" y="3350640"/>
            <a:ext cx="7555109" cy="6538603"/>
          </a:xfrm>
          <a:custGeom>
            <a:avLst/>
            <a:gdLst/>
            <a:ahLst/>
            <a:cxnLst/>
            <a:rect l="l" t="t" r="r" b="b"/>
            <a:pathLst>
              <a:path w="7555109" h="6538603">
                <a:moveTo>
                  <a:pt x="0" y="0"/>
                </a:moveTo>
                <a:lnTo>
                  <a:pt x="7555108" y="0"/>
                </a:lnTo>
                <a:lnTo>
                  <a:pt x="7555108" y="6538603"/>
                </a:lnTo>
                <a:lnTo>
                  <a:pt x="0" y="653860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AutoShape 4"/>
          <p:cNvSpPr/>
          <p:nvPr/>
        </p:nvSpPr>
        <p:spPr>
          <a:xfrm>
            <a:off x="1483306" y="7913943"/>
            <a:ext cx="16230600" cy="0"/>
          </a:xfrm>
          <a:prstGeom prst="line">
            <a:avLst/>
          </a:prstGeom>
          <a:ln w="47625" cap="rnd">
            <a:solidFill>
              <a:srgbClr val="495E88"/>
            </a:solidFill>
            <a:prstDash val="solid"/>
            <a:headEnd type="none" w="sm" len="sm"/>
            <a:tailEnd type="none" w="sm" len="sm"/>
          </a:ln>
        </p:spPr>
      </p:sp>
      <p:sp>
        <p:nvSpPr>
          <p:cNvPr id="5" name="Freeform 5"/>
          <p:cNvSpPr/>
          <p:nvPr/>
        </p:nvSpPr>
        <p:spPr>
          <a:xfrm rot="5400000">
            <a:off x="15960818" y="533008"/>
            <a:ext cx="837359" cy="724696"/>
          </a:xfrm>
          <a:custGeom>
            <a:avLst/>
            <a:gdLst/>
            <a:ahLst/>
            <a:cxnLst/>
            <a:rect l="l" t="t" r="r" b="b"/>
            <a:pathLst>
              <a:path w="837359" h="724696">
                <a:moveTo>
                  <a:pt x="0" y="0"/>
                </a:moveTo>
                <a:lnTo>
                  <a:pt x="837359" y="0"/>
                </a:lnTo>
                <a:lnTo>
                  <a:pt x="837359" y="724696"/>
                </a:lnTo>
                <a:lnTo>
                  <a:pt x="0" y="72469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12009604" y="1314035"/>
            <a:ext cx="4240164" cy="1669823"/>
          </a:xfrm>
          <a:custGeom>
            <a:avLst/>
            <a:gdLst/>
            <a:ahLst/>
            <a:cxnLst/>
            <a:rect l="l" t="t" r="r" b="b"/>
            <a:pathLst>
              <a:path w="4240164" h="1669823">
                <a:moveTo>
                  <a:pt x="0" y="0"/>
                </a:moveTo>
                <a:lnTo>
                  <a:pt x="4240164" y="0"/>
                </a:lnTo>
                <a:lnTo>
                  <a:pt x="4240164" y="1669823"/>
                </a:lnTo>
                <a:lnTo>
                  <a:pt x="0" y="1669823"/>
                </a:lnTo>
                <a:lnTo>
                  <a:pt x="0" y="0"/>
                </a:lnTo>
                <a:close/>
              </a:path>
            </a:pathLst>
          </a:custGeom>
          <a:blipFill>
            <a:blip r:embed="rId8"/>
            <a:stretch>
              <a:fillRect/>
            </a:stretch>
          </a:blipFill>
        </p:spPr>
      </p:sp>
      <p:sp>
        <p:nvSpPr>
          <p:cNvPr id="7" name="TextBox 7"/>
          <p:cNvSpPr txBox="1"/>
          <p:nvPr/>
        </p:nvSpPr>
        <p:spPr>
          <a:xfrm>
            <a:off x="1483306" y="2158472"/>
            <a:ext cx="8844129" cy="1323975"/>
          </a:xfrm>
          <a:prstGeom prst="rect">
            <a:avLst/>
          </a:prstGeom>
        </p:spPr>
        <p:txBody>
          <a:bodyPr lIns="0" tIns="0" rIns="0" bIns="0" rtlCol="0" anchor="t">
            <a:spAutoFit/>
          </a:bodyPr>
          <a:lstStyle/>
          <a:p>
            <a:pPr algn="l">
              <a:lnSpc>
                <a:spcPts val="10548"/>
              </a:lnSpc>
            </a:pPr>
            <a:r>
              <a:rPr lang="en-US" sz="8790" b="1">
                <a:solidFill>
                  <a:srgbClr val="000000"/>
                </a:solidFill>
                <a:latin typeface="Inter Bold"/>
                <a:ea typeface="Inter Bold"/>
                <a:cs typeface="Inter Bold"/>
                <a:sym typeface="Inter Bold"/>
              </a:rPr>
              <a:t>Thank You!</a:t>
            </a:r>
          </a:p>
        </p:txBody>
      </p:sp>
      <p:sp>
        <p:nvSpPr>
          <p:cNvPr id="8" name="TextBox 8"/>
          <p:cNvSpPr txBox="1"/>
          <p:nvPr/>
        </p:nvSpPr>
        <p:spPr>
          <a:xfrm>
            <a:off x="1483306" y="8244145"/>
            <a:ext cx="4173915" cy="485775"/>
          </a:xfrm>
          <a:prstGeom prst="rect">
            <a:avLst/>
          </a:prstGeom>
        </p:spPr>
        <p:txBody>
          <a:bodyPr lIns="0" tIns="0" rIns="0" bIns="0" rtlCol="0" anchor="t">
            <a:spAutoFit/>
          </a:bodyPr>
          <a:lstStyle/>
          <a:p>
            <a:pPr algn="l">
              <a:lnSpc>
                <a:spcPts val="3900"/>
              </a:lnSpc>
            </a:pPr>
            <a:r>
              <a:rPr lang="en-US" sz="3000" b="1">
                <a:solidFill>
                  <a:srgbClr val="000000"/>
                </a:solidFill>
                <a:latin typeface="Inter Bold"/>
                <a:ea typeface="Inter Bold"/>
                <a:cs typeface="Inter Bold"/>
                <a:sym typeface="Inter Bold"/>
              </a:rPr>
              <a:t>Joanna Radomicki</a:t>
            </a:r>
          </a:p>
        </p:txBody>
      </p:sp>
      <p:sp>
        <p:nvSpPr>
          <p:cNvPr id="9" name="TextBox 9"/>
          <p:cNvSpPr txBox="1"/>
          <p:nvPr/>
        </p:nvSpPr>
        <p:spPr>
          <a:xfrm>
            <a:off x="1483306" y="9229725"/>
            <a:ext cx="4858522" cy="779145"/>
          </a:xfrm>
          <a:prstGeom prst="rect">
            <a:avLst/>
          </a:prstGeom>
        </p:spPr>
        <p:txBody>
          <a:bodyPr lIns="0" tIns="0" rIns="0" bIns="0" rtlCol="0" anchor="t">
            <a:spAutoFit/>
          </a:bodyPr>
          <a:lstStyle/>
          <a:p>
            <a:pPr algn="l">
              <a:lnSpc>
                <a:spcPts val="3120"/>
              </a:lnSpc>
            </a:pPr>
            <a:r>
              <a:rPr lang="en-US" sz="2400">
                <a:solidFill>
                  <a:srgbClr val="000000"/>
                </a:solidFill>
                <a:latin typeface="Inter"/>
                <a:ea typeface="Inter"/>
                <a:cs typeface="Inter"/>
                <a:sym typeface="Inter"/>
              </a:rPr>
              <a:t>NJSIG Senior Member Services</a:t>
            </a:r>
          </a:p>
          <a:p>
            <a:pPr algn="l">
              <a:lnSpc>
                <a:spcPts val="3120"/>
              </a:lnSpc>
            </a:pPr>
            <a:r>
              <a:rPr lang="en-US" sz="2400">
                <a:solidFill>
                  <a:srgbClr val="000000"/>
                </a:solidFill>
                <a:latin typeface="Inter"/>
                <a:ea typeface="Inter"/>
                <a:cs typeface="Inter"/>
                <a:sym typeface="Inter"/>
              </a:rPr>
              <a:t>&amp; Loss Control Representative </a:t>
            </a:r>
          </a:p>
        </p:txBody>
      </p:sp>
      <p:sp>
        <p:nvSpPr>
          <p:cNvPr id="10" name="TextBox 10"/>
          <p:cNvSpPr txBox="1"/>
          <p:nvPr/>
        </p:nvSpPr>
        <p:spPr>
          <a:xfrm>
            <a:off x="1483306" y="8743950"/>
            <a:ext cx="4858522" cy="485775"/>
          </a:xfrm>
          <a:prstGeom prst="rect">
            <a:avLst/>
          </a:prstGeom>
        </p:spPr>
        <p:txBody>
          <a:bodyPr lIns="0" tIns="0" rIns="0" bIns="0" rtlCol="0" anchor="t">
            <a:spAutoFit/>
          </a:bodyPr>
          <a:lstStyle/>
          <a:p>
            <a:pPr algn="l">
              <a:lnSpc>
                <a:spcPts val="3900"/>
              </a:lnSpc>
            </a:pPr>
            <a:r>
              <a:rPr lang="en-US" sz="3000" b="1">
                <a:solidFill>
                  <a:srgbClr val="000000"/>
                </a:solidFill>
                <a:latin typeface="Inter Bold"/>
                <a:ea typeface="Inter Bold"/>
                <a:cs typeface="Inter Bold"/>
                <a:sym typeface="Inter Bold"/>
              </a:rPr>
              <a:t>jradomicki@njsig.org</a:t>
            </a:r>
          </a:p>
        </p:txBody>
      </p:sp>
      <p:sp>
        <p:nvSpPr>
          <p:cNvPr id="11" name="TextBox 11"/>
          <p:cNvSpPr txBox="1"/>
          <p:nvPr/>
        </p:nvSpPr>
        <p:spPr>
          <a:xfrm>
            <a:off x="1483306" y="4583642"/>
            <a:ext cx="10240080" cy="1035685"/>
          </a:xfrm>
          <a:prstGeom prst="rect">
            <a:avLst/>
          </a:prstGeom>
        </p:spPr>
        <p:txBody>
          <a:bodyPr lIns="0" tIns="0" rIns="0" bIns="0" rtlCol="0" anchor="t">
            <a:spAutoFit/>
          </a:bodyPr>
          <a:lstStyle/>
          <a:p>
            <a:pPr algn="l">
              <a:lnSpc>
                <a:spcPts val="4160"/>
              </a:lnSpc>
            </a:pPr>
            <a:r>
              <a:rPr lang="en-US" sz="3200" b="1">
                <a:solidFill>
                  <a:srgbClr val="000000"/>
                </a:solidFill>
                <a:latin typeface="Inter Bold"/>
                <a:ea typeface="Inter Bold"/>
                <a:cs typeface="Inter Bold"/>
                <a:sym typeface="Inter Bold"/>
              </a:rPr>
              <a:t>Certificates will only release at the end of the program and receipt of Completed Evaluation Form.</a:t>
            </a:r>
          </a:p>
        </p:txBody>
      </p:sp>
      <p:sp>
        <p:nvSpPr>
          <p:cNvPr id="12" name="TextBox 12"/>
          <p:cNvSpPr txBox="1"/>
          <p:nvPr/>
        </p:nvSpPr>
        <p:spPr>
          <a:xfrm>
            <a:off x="1673903" y="6591366"/>
            <a:ext cx="6955390" cy="981075"/>
          </a:xfrm>
          <a:prstGeom prst="rect">
            <a:avLst/>
          </a:prstGeom>
        </p:spPr>
        <p:txBody>
          <a:bodyPr lIns="0" tIns="0" rIns="0" bIns="0" rtlCol="0" anchor="t">
            <a:spAutoFit/>
          </a:bodyPr>
          <a:lstStyle/>
          <a:p>
            <a:pPr algn="l">
              <a:lnSpc>
                <a:spcPts val="3900"/>
              </a:lnSpc>
            </a:pPr>
            <a:r>
              <a:rPr lang="en-US" sz="3000">
                <a:solidFill>
                  <a:srgbClr val="000000"/>
                </a:solidFill>
                <a:latin typeface="Inter"/>
                <a:ea typeface="Inter"/>
                <a:cs typeface="Inter"/>
                <a:sym typeface="Inter"/>
              </a:rPr>
              <a:t>If you have any questions feel free to connect with us.</a:t>
            </a:r>
          </a:p>
        </p:txBody>
      </p:sp>
      <p:sp>
        <p:nvSpPr>
          <p:cNvPr id="13" name="Freeform 13"/>
          <p:cNvSpPr/>
          <p:nvPr/>
        </p:nvSpPr>
        <p:spPr>
          <a:xfrm>
            <a:off x="16017149" y="7937756"/>
            <a:ext cx="1362307" cy="2043460"/>
          </a:xfrm>
          <a:custGeom>
            <a:avLst/>
            <a:gdLst/>
            <a:ahLst/>
            <a:cxnLst/>
            <a:rect l="l" t="t" r="r" b="b"/>
            <a:pathLst>
              <a:path w="1362307" h="2043460">
                <a:moveTo>
                  <a:pt x="0" y="0"/>
                </a:moveTo>
                <a:lnTo>
                  <a:pt x="1362307" y="0"/>
                </a:lnTo>
                <a:lnTo>
                  <a:pt x="1362307" y="2043460"/>
                </a:lnTo>
                <a:lnTo>
                  <a:pt x="0" y="2043460"/>
                </a:lnTo>
                <a:lnTo>
                  <a:pt x="0" y="0"/>
                </a:lnTo>
                <a:close/>
              </a:path>
            </a:pathLst>
          </a:custGeom>
          <a:blipFill>
            <a:blip r:embed="rId9"/>
            <a:stretch>
              <a:fillRect/>
            </a:stretch>
          </a:blipFill>
        </p:spPr>
      </p:sp>
      <p:sp>
        <p:nvSpPr>
          <p:cNvPr id="14" name="TextBox 14"/>
          <p:cNvSpPr txBox="1"/>
          <p:nvPr/>
        </p:nvSpPr>
        <p:spPr>
          <a:xfrm>
            <a:off x="7491163" y="8743950"/>
            <a:ext cx="4858522" cy="485775"/>
          </a:xfrm>
          <a:prstGeom prst="rect">
            <a:avLst/>
          </a:prstGeom>
        </p:spPr>
        <p:txBody>
          <a:bodyPr lIns="0" tIns="0" rIns="0" bIns="0" rtlCol="0" anchor="t">
            <a:spAutoFit/>
          </a:bodyPr>
          <a:lstStyle/>
          <a:p>
            <a:pPr algn="l">
              <a:lnSpc>
                <a:spcPts val="3900"/>
              </a:lnSpc>
            </a:pPr>
            <a:r>
              <a:rPr lang="en-US" sz="3000" b="1">
                <a:solidFill>
                  <a:srgbClr val="000000"/>
                </a:solidFill>
                <a:latin typeface="Inter Bold"/>
                <a:ea typeface="Inter Bold"/>
                <a:cs typeface="Inter Bold"/>
                <a:sym typeface="Inter Bold"/>
              </a:rPr>
              <a:t>www.NJSIG.org</a:t>
            </a:r>
          </a:p>
        </p:txBody>
      </p:sp>
      <p:sp>
        <p:nvSpPr>
          <p:cNvPr id="19" name="Slide Number Placeholder 18">
            <a:extLst>
              <a:ext uri="{FF2B5EF4-FFF2-40B4-BE49-F238E27FC236}">
                <a16:creationId xmlns:a16="http://schemas.microsoft.com/office/drawing/2014/main" id="{D4152699-BF5B-4843-93CB-C6FD6E22F52B}"/>
              </a:ext>
            </a:extLst>
          </p:cNvPr>
          <p:cNvSpPr>
            <a:spLocks noGrp="1"/>
          </p:cNvSpPr>
          <p:nvPr>
            <p:ph type="sldNum" sz="quarter" idx="12"/>
          </p:nvPr>
        </p:nvSpPr>
        <p:spPr/>
        <p:txBody>
          <a:bodyPr/>
          <a:lstStyle/>
          <a:p>
            <a:fld id="{B6F15528-21DE-4FAA-801E-634DDDAF4B2B}" type="slidenum">
              <a:rPr lang="en-US" smtClean="0"/>
              <a:pPr/>
              <a:t>56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493</TotalTime>
  <Words>3428</Words>
  <Application>Microsoft Office PowerPoint</Application>
  <PresentationFormat>Custom</PresentationFormat>
  <Paragraphs>573</Paragraphs>
  <Slides>56</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56</vt:i4>
      </vt:variant>
    </vt:vector>
  </HeadingPairs>
  <TitlesOfParts>
    <vt:vector size="64" baseType="lpstr">
      <vt:lpstr>Arial</vt:lpstr>
      <vt:lpstr>Calibri</vt:lpstr>
      <vt:lpstr>Times New Roman</vt:lpstr>
      <vt:lpstr>Inter</vt:lpstr>
      <vt:lpstr>Inter Bold Italics</vt:lpstr>
      <vt:lpstr>Inter Bold</vt:lpstr>
      <vt:lpstr>Inter Italics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NJEIF Fall Sub-fund Meeting</dc:title>
  <dc:creator>Jillian Smith</dc:creator>
  <cp:lastModifiedBy>Jillian Smith</cp:lastModifiedBy>
  <cp:revision>52</cp:revision>
  <dcterms:created xsi:type="dcterms:W3CDTF">2006-08-16T00:00:00Z</dcterms:created>
  <dcterms:modified xsi:type="dcterms:W3CDTF">2026-09-22T19:46:17Z</dcterms:modified>
  <dc:identifier>DAHVMv3-e5k</dc:identifier>
</cp:coreProperties>
</file>